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6" r:id="rId10"/>
    <p:sldId id="265" r:id="rId11"/>
    <p:sldId id="267" r:id="rId12"/>
    <p:sldId id="26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715" autoAdjust="0"/>
  </p:normalViewPr>
  <p:slideViewPr>
    <p:cSldViewPr>
      <p:cViewPr>
        <p:scale>
          <a:sx n="100" d="100"/>
          <a:sy n="100" d="100"/>
        </p:scale>
        <p:origin x="840" y="29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E61402-5945-4223-A978-9D5829FC506E}" type="datetimeFigureOut">
              <a:rPr lang="en-GB" smtClean="0"/>
              <a:t>27/06/2017</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4F4BDF-3BD9-43E2-B87A-F5B413A59A08}" type="slidenum">
              <a:rPr lang="en-GB" smtClean="0"/>
              <a:t>‹#›</a:t>
            </a:fld>
            <a:endParaRPr lang="en-GB" dirty="0"/>
          </a:p>
        </p:txBody>
      </p:sp>
    </p:spTree>
    <p:extLst>
      <p:ext uri="{BB962C8B-B14F-4D97-AF65-F5344CB8AC3E}">
        <p14:creationId xmlns:p14="http://schemas.microsoft.com/office/powerpoint/2010/main" val="425273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34F4BDF-3BD9-43E2-B87A-F5B413A59A08}" type="slidenum">
              <a:rPr lang="en-GB" smtClean="0"/>
              <a:t>5</a:t>
            </a:fld>
            <a:endParaRPr lang="en-GB" dirty="0"/>
          </a:p>
        </p:txBody>
      </p:sp>
    </p:spTree>
    <p:extLst>
      <p:ext uri="{BB962C8B-B14F-4D97-AF65-F5344CB8AC3E}">
        <p14:creationId xmlns:p14="http://schemas.microsoft.com/office/powerpoint/2010/main" val="2749990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More than </a:t>
            </a:r>
            <a:r>
              <a:rPr lang="en-GB" smtClean="0"/>
              <a:t>just</a:t>
            </a:r>
            <a:r>
              <a:rPr lang="en-GB" baseline="0" smtClean="0"/>
              <a:t> shapes?</a:t>
            </a:r>
            <a:endParaRPr lang="en-GB"/>
          </a:p>
        </p:txBody>
      </p:sp>
      <p:sp>
        <p:nvSpPr>
          <p:cNvPr id="4" name="Slide Number Placeholder 3"/>
          <p:cNvSpPr>
            <a:spLocks noGrp="1"/>
          </p:cNvSpPr>
          <p:nvPr>
            <p:ph type="sldNum" sz="quarter" idx="10"/>
          </p:nvPr>
        </p:nvSpPr>
        <p:spPr/>
        <p:txBody>
          <a:bodyPr/>
          <a:lstStyle/>
          <a:p>
            <a:fld id="{B34F4BDF-3BD9-43E2-B87A-F5B413A59A08}" type="slidenum">
              <a:rPr lang="en-GB" smtClean="0"/>
              <a:t>8</a:t>
            </a:fld>
            <a:endParaRPr lang="en-GB" dirty="0"/>
          </a:p>
        </p:txBody>
      </p:sp>
    </p:spTree>
    <p:extLst>
      <p:ext uri="{BB962C8B-B14F-4D97-AF65-F5344CB8AC3E}">
        <p14:creationId xmlns:p14="http://schemas.microsoft.com/office/powerpoint/2010/main" val="3688160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Roadsigns</a:t>
            </a:r>
            <a:r>
              <a:rPr lang="en-GB" dirty="0" smtClean="0"/>
              <a:t>?</a:t>
            </a:r>
            <a:endParaRPr lang="en-GB" dirty="0"/>
          </a:p>
        </p:txBody>
      </p:sp>
      <p:sp>
        <p:nvSpPr>
          <p:cNvPr id="4" name="Slide Number Placeholder 3"/>
          <p:cNvSpPr>
            <a:spLocks noGrp="1"/>
          </p:cNvSpPr>
          <p:nvPr>
            <p:ph type="sldNum" sz="quarter" idx="10"/>
          </p:nvPr>
        </p:nvSpPr>
        <p:spPr/>
        <p:txBody>
          <a:bodyPr/>
          <a:lstStyle/>
          <a:p>
            <a:fld id="{B34F4BDF-3BD9-43E2-B87A-F5B413A59A08}" type="slidenum">
              <a:rPr lang="en-GB" smtClean="0"/>
              <a:t>9</a:t>
            </a:fld>
            <a:endParaRPr lang="en-GB" dirty="0"/>
          </a:p>
        </p:txBody>
      </p:sp>
    </p:spTree>
    <p:extLst>
      <p:ext uri="{BB962C8B-B14F-4D97-AF65-F5344CB8AC3E}">
        <p14:creationId xmlns:p14="http://schemas.microsoft.com/office/powerpoint/2010/main" val="504557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693E5DD-6EDB-4BA7-B869-E7D9DA0B5BCD}" type="datetimeFigureOut">
              <a:rPr lang="en-GB" smtClean="0"/>
              <a:t>27/06/2017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39FEA8D-9BDE-470D-AD35-16DBBF062EB1}" type="slidenum">
              <a:rPr lang="en-GB" smtClean="0"/>
              <a:t>‹#›</a:t>
            </a:fld>
            <a:endParaRPr lang="en-GB" dirty="0"/>
          </a:p>
        </p:txBody>
      </p:sp>
    </p:spTree>
    <p:extLst>
      <p:ext uri="{BB962C8B-B14F-4D97-AF65-F5344CB8AC3E}">
        <p14:creationId xmlns:p14="http://schemas.microsoft.com/office/powerpoint/2010/main" val="388998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93E5DD-6EDB-4BA7-B869-E7D9DA0B5BCD}" type="datetimeFigureOut">
              <a:rPr lang="en-GB" smtClean="0"/>
              <a:t>27/06/2017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39FEA8D-9BDE-470D-AD35-16DBBF062EB1}" type="slidenum">
              <a:rPr lang="en-GB" smtClean="0"/>
              <a:t>‹#›</a:t>
            </a:fld>
            <a:endParaRPr lang="en-GB" dirty="0"/>
          </a:p>
        </p:txBody>
      </p:sp>
    </p:spTree>
    <p:extLst>
      <p:ext uri="{BB962C8B-B14F-4D97-AF65-F5344CB8AC3E}">
        <p14:creationId xmlns:p14="http://schemas.microsoft.com/office/powerpoint/2010/main" val="2040994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93E5DD-6EDB-4BA7-B869-E7D9DA0B5BCD}" type="datetimeFigureOut">
              <a:rPr lang="en-GB" smtClean="0"/>
              <a:t>27/06/2017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39FEA8D-9BDE-470D-AD35-16DBBF062EB1}" type="slidenum">
              <a:rPr lang="en-GB" smtClean="0"/>
              <a:t>‹#›</a:t>
            </a:fld>
            <a:endParaRPr lang="en-GB" dirty="0"/>
          </a:p>
        </p:txBody>
      </p:sp>
    </p:spTree>
    <p:extLst>
      <p:ext uri="{BB962C8B-B14F-4D97-AF65-F5344CB8AC3E}">
        <p14:creationId xmlns:p14="http://schemas.microsoft.com/office/powerpoint/2010/main" val="3279911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693E5DD-6EDB-4BA7-B869-E7D9DA0B5BCD}" type="datetimeFigureOut">
              <a:rPr lang="en-GB" smtClean="0"/>
              <a:t>27/06/2017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39FEA8D-9BDE-470D-AD35-16DBBF062EB1}" type="slidenum">
              <a:rPr lang="en-GB" smtClean="0"/>
              <a:t>‹#›</a:t>
            </a:fld>
            <a:endParaRPr lang="en-GB" dirty="0"/>
          </a:p>
        </p:txBody>
      </p:sp>
    </p:spTree>
    <p:extLst>
      <p:ext uri="{BB962C8B-B14F-4D97-AF65-F5344CB8AC3E}">
        <p14:creationId xmlns:p14="http://schemas.microsoft.com/office/powerpoint/2010/main" val="2786048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693E5DD-6EDB-4BA7-B869-E7D9DA0B5BCD}" type="datetimeFigureOut">
              <a:rPr lang="en-GB" smtClean="0"/>
              <a:t>27/06/2017</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B39FEA8D-9BDE-470D-AD35-16DBBF062EB1}" type="slidenum">
              <a:rPr lang="en-GB" smtClean="0"/>
              <a:t>‹#›</a:t>
            </a:fld>
            <a:endParaRPr lang="en-GB" dirty="0"/>
          </a:p>
        </p:txBody>
      </p:sp>
    </p:spTree>
    <p:extLst>
      <p:ext uri="{BB962C8B-B14F-4D97-AF65-F5344CB8AC3E}">
        <p14:creationId xmlns:p14="http://schemas.microsoft.com/office/powerpoint/2010/main" val="1616409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693E5DD-6EDB-4BA7-B869-E7D9DA0B5BCD}" type="datetimeFigureOut">
              <a:rPr lang="en-GB" smtClean="0"/>
              <a:t>27/06/2017</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B39FEA8D-9BDE-470D-AD35-16DBBF062EB1}" type="slidenum">
              <a:rPr lang="en-GB" smtClean="0"/>
              <a:t>‹#›</a:t>
            </a:fld>
            <a:endParaRPr lang="en-GB" dirty="0"/>
          </a:p>
        </p:txBody>
      </p:sp>
    </p:spTree>
    <p:extLst>
      <p:ext uri="{BB962C8B-B14F-4D97-AF65-F5344CB8AC3E}">
        <p14:creationId xmlns:p14="http://schemas.microsoft.com/office/powerpoint/2010/main" val="4217619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93E5DD-6EDB-4BA7-B869-E7D9DA0B5BCD}" type="datetimeFigureOut">
              <a:rPr lang="en-GB" smtClean="0"/>
              <a:t>27/06/2017</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B39FEA8D-9BDE-470D-AD35-16DBBF062EB1}" type="slidenum">
              <a:rPr lang="en-GB" smtClean="0"/>
              <a:t>‹#›</a:t>
            </a:fld>
            <a:endParaRPr lang="en-GB" dirty="0"/>
          </a:p>
        </p:txBody>
      </p:sp>
    </p:spTree>
    <p:extLst>
      <p:ext uri="{BB962C8B-B14F-4D97-AF65-F5344CB8AC3E}">
        <p14:creationId xmlns:p14="http://schemas.microsoft.com/office/powerpoint/2010/main" val="144022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93E5DD-6EDB-4BA7-B869-E7D9DA0B5BCD}" type="datetimeFigureOut">
              <a:rPr lang="en-GB" smtClean="0"/>
              <a:t>27/06/2017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39FEA8D-9BDE-470D-AD35-16DBBF062EB1}" type="slidenum">
              <a:rPr lang="en-GB" smtClean="0"/>
              <a:t>‹#›</a:t>
            </a:fld>
            <a:endParaRPr lang="en-GB" dirty="0"/>
          </a:p>
        </p:txBody>
      </p:sp>
    </p:spTree>
    <p:extLst>
      <p:ext uri="{BB962C8B-B14F-4D97-AF65-F5344CB8AC3E}">
        <p14:creationId xmlns:p14="http://schemas.microsoft.com/office/powerpoint/2010/main" val="1370202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93E5DD-6EDB-4BA7-B869-E7D9DA0B5BCD}" type="datetimeFigureOut">
              <a:rPr lang="en-GB" smtClean="0"/>
              <a:t>27/06/2017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39FEA8D-9BDE-470D-AD35-16DBBF062EB1}" type="slidenum">
              <a:rPr lang="en-GB" smtClean="0"/>
              <a:t>‹#›</a:t>
            </a:fld>
            <a:endParaRPr lang="en-GB" dirty="0"/>
          </a:p>
        </p:txBody>
      </p:sp>
    </p:spTree>
    <p:extLst>
      <p:ext uri="{BB962C8B-B14F-4D97-AF65-F5344CB8AC3E}">
        <p14:creationId xmlns:p14="http://schemas.microsoft.com/office/powerpoint/2010/main" val="3200525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93E5DD-6EDB-4BA7-B869-E7D9DA0B5BCD}" type="datetimeFigureOut">
              <a:rPr lang="en-GB" smtClean="0"/>
              <a:t>27/06/2017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39FEA8D-9BDE-470D-AD35-16DBBF062EB1}" type="slidenum">
              <a:rPr lang="en-GB" smtClean="0"/>
              <a:t>‹#›</a:t>
            </a:fld>
            <a:endParaRPr lang="en-GB" dirty="0"/>
          </a:p>
        </p:txBody>
      </p:sp>
    </p:spTree>
    <p:extLst>
      <p:ext uri="{BB962C8B-B14F-4D97-AF65-F5344CB8AC3E}">
        <p14:creationId xmlns:p14="http://schemas.microsoft.com/office/powerpoint/2010/main" val="2734803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93E5DD-6EDB-4BA7-B869-E7D9DA0B5BCD}" type="datetimeFigureOut">
              <a:rPr lang="en-GB" smtClean="0"/>
              <a:t>27/06/2017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39FEA8D-9BDE-470D-AD35-16DBBF062EB1}" type="slidenum">
              <a:rPr lang="en-GB" smtClean="0"/>
              <a:t>‹#›</a:t>
            </a:fld>
            <a:endParaRPr lang="en-GB" dirty="0"/>
          </a:p>
        </p:txBody>
      </p:sp>
    </p:spTree>
    <p:extLst>
      <p:ext uri="{BB962C8B-B14F-4D97-AF65-F5344CB8AC3E}">
        <p14:creationId xmlns:p14="http://schemas.microsoft.com/office/powerpoint/2010/main" val="1946546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93E5DD-6EDB-4BA7-B869-E7D9DA0B5BCD}" type="datetimeFigureOut">
              <a:rPr lang="en-GB" smtClean="0"/>
              <a:t>27/06/2017</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9FEA8D-9BDE-470D-AD35-16DBBF062EB1}" type="slidenum">
              <a:rPr lang="en-GB" smtClean="0"/>
              <a:t>‹#›</a:t>
            </a:fld>
            <a:endParaRPr lang="en-GB" dirty="0"/>
          </a:p>
        </p:txBody>
      </p:sp>
    </p:spTree>
    <p:extLst>
      <p:ext uri="{BB962C8B-B14F-4D97-AF65-F5344CB8AC3E}">
        <p14:creationId xmlns:p14="http://schemas.microsoft.com/office/powerpoint/2010/main" val="102525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 Id="rId9"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microsoft.com/office/2007/relationships/hdphoto" Target="../media/hdphoto4.wdp"/><Relationship Id="rId3" Type="http://schemas.microsoft.com/office/2007/relationships/hdphoto" Target="../media/hdphoto3.wdp"/><Relationship Id="rId7" Type="http://schemas.openxmlformats.org/officeDocument/2006/relationships/image" Target="../media/image15.png"/><Relationship Id="rId12" Type="http://schemas.microsoft.com/office/2007/relationships/hdphoto" Target="../media/hdphoto6.wdp"/><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7.png"/><Relationship Id="rId5" Type="http://schemas.openxmlformats.org/officeDocument/2006/relationships/image" Target="../media/image13.png"/><Relationship Id="rId10" Type="http://schemas.microsoft.com/office/2007/relationships/hdphoto" Target="../media/hdphoto5.wdp"/><Relationship Id="rId4" Type="http://schemas.openxmlformats.org/officeDocument/2006/relationships/image" Target="../media/image12.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7.wdp"/><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3.wdp"/><Relationship Id="rId10" Type="http://schemas.microsoft.com/office/2007/relationships/hdphoto" Target="../media/hdphoto5.wdp"/><Relationship Id="rId4" Type="http://schemas.openxmlformats.org/officeDocument/2006/relationships/image" Target="../media/image12.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jpeg"/><Relationship Id="rId4" Type="http://schemas.microsoft.com/office/2007/relationships/hdphoto" Target="../media/hdphoto8.wdp"/></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9.jpeg"/><Relationship Id="rId3" Type="http://schemas.openxmlformats.org/officeDocument/2006/relationships/image" Target="../media/image22.png"/><Relationship Id="rId7" Type="http://schemas.openxmlformats.org/officeDocument/2006/relationships/image" Target="../media/image25.jpeg"/><Relationship Id="rId12" Type="http://schemas.microsoft.com/office/2007/relationships/hdphoto" Target="../media/hdphoto11.wdp"/><Relationship Id="rId2" Type="http://schemas.openxmlformats.org/officeDocument/2006/relationships/notesSlide" Target="../notesSlides/notesSlide3.xml"/><Relationship Id="rId16" Type="http://schemas.microsoft.com/office/2007/relationships/hdphoto" Target="../media/hdphoto12.wdp"/><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8.png"/><Relationship Id="rId5" Type="http://schemas.microsoft.com/office/2007/relationships/hdphoto" Target="../media/hdphoto9.wdp"/><Relationship Id="rId15" Type="http://schemas.openxmlformats.org/officeDocument/2006/relationships/image" Target="../media/image31.png"/><Relationship Id="rId10" Type="http://schemas.openxmlformats.org/officeDocument/2006/relationships/image" Target="../media/image27.png"/><Relationship Id="rId4" Type="http://schemas.openxmlformats.org/officeDocument/2006/relationships/image" Target="../media/image23.png"/><Relationship Id="rId9" Type="http://schemas.microsoft.com/office/2007/relationships/hdphoto" Target="../media/hdphoto10.wdp"/><Relationship Id="rId1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6" Type="http://schemas.microsoft.com/office/2007/relationships/hdphoto" Target="../media/hdphoto14.wdp"/><Relationship Id="rId5" Type="http://schemas.openxmlformats.org/officeDocument/2006/relationships/image" Target="../media/image36.png"/><Relationship Id="rId4" Type="http://schemas.microsoft.com/office/2007/relationships/hdphoto" Target="../media/hdphoto13.wdp"/></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48" y="1052736"/>
            <a:ext cx="9108504" cy="4555093"/>
          </a:xfrm>
          <a:prstGeom prst="rect">
            <a:avLst/>
          </a:prstGeom>
          <a:noFill/>
        </p:spPr>
        <p:txBody>
          <a:bodyPr wrap="square" rtlCol="0">
            <a:spAutoFit/>
          </a:bodyPr>
          <a:lstStyle/>
          <a:p>
            <a:pPr algn="ctr"/>
            <a:r>
              <a:rPr lang="en-GB" sz="14500" b="1" dirty="0" smtClean="0">
                <a:solidFill>
                  <a:schemeClr val="tx2"/>
                </a:solidFill>
              </a:rPr>
              <a:t>The</a:t>
            </a:r>
            <a:r>
              <a:rPr lang="en-GB" sz="14500" b="1" i="1" dirty="0" smtClean="0"/>
              <a:t> </a:t>
            </a:r>
            <a:r>
              <a:rPr lang="en-GB" sz="14500" b="1" i="1" dirty="0" smtClean="0">
                <a:solidFill>
                  <a:schemeClr val="accent4"/>
                </a:solidFill>
              </a:rPr>
              <a:t>best </a:t>
            </a:r>
            <a:r>
              <a:rPr lang="en-GB" sz="14500" b="1" dirty="0" smtClean="0">
                <a:solidFill>
                  <a:schemeClr val="tx2"/>
                </a:solidFill>
              </a:rPr>
              <a:t>historians:</a:t>
            </a:r>
            <a:endParaRPr lang="en-GB" sz="14500" b="1" dirty="0">
              <a:solidFill>
                <a:schemeClr val="tx2"/>
              </a:solidFill>
            </a:endParaRPr>
          </a:p>
        </p:txBody>
      </p:sp>
    </p:spTree>
    <p:extLst>
      <p:ext uri="{BB962C8B-B14F-4D97-AF65-F5344CB8AC3E}">
        <p14:creationId xmlns:p14="http://schemas.microsoft.com/office/powerpoint/2010/main" val="26589390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1755973"/>
            <a:ext cx="8424936" cy="1384995"/>
          </a:xfrm>
          <a:prstGeom prst="rect">
            <a:avLst/>
          </a:prstGeom>
        </p:spPr>
        <p:txBody>
          <a:bodyPr wrap="square">
            <a:spAutoFit/>
          </a:bodyPr>
          <a:lstStyle/>
          <a:p>
            <a:r>
              <a:rPr lang="en-GB" sz="2800" dirty="0" smtClean="0">
                <a:solidFill>
                  <a:schemeClr val="tx2"/>
                </a:solidFill>
              </a:rPr>
              <a:t>A historical </a:t>
            </a:r>
            <a:r>
              <a:rPr lang="en-GB" sz="2800" b="1" dirty="0" smtClean="0">
                <a:solidFill>
                  <a:schemeClr val="tx2"/>
                </a:solidFill>
              </a:rPr>
              <a:t>ARGUMENT</a:t>
            </a:r>
            <a:r>
              <a:rPr lang="en-GB" sz="2800" dirty="0" smtClean="0">
                <a:solidFill>
                  <a:schemeClr val="tx2"/>
                </a:solidFill>
              </a:rPr>
              <a:t> is simply a </a:t>
            </a:r>
            <a:r>
              <a:rPr lang="en-GB" sz="2800" b="1" dirty="0">
                <a:solidFill>
                  <a:schemeClr val="tx2"/>
                </a:solidFill>
              </a:rPr>
              <a:t>JUDGEMENT</a:t>
            </a:r>
            <a:r>
              <a:rPr lang="en-GB" sz="2800" dirty="0">
                <a:solidFill>
                  <a:schemeClr val="tx2"/>
                </a:solidFill>
              </a:rPr>
              <a:t> supported by evidence to give it </a:t>
            </a:r>
            <a:r>
              <a:rPr lang="en-GB" sz="2800" dirty="0" smtClean="0">
                <a:solidFill>
                  <a:schemeClr val="tx2"/>
                </a:solidFill>
              </a:rPr>
              <a:t>substance and weight. The </a:t>
            </a:r>
            <a:r>
              <a:rPr lang="en-GB" sz="2800" b="1" dirty="0" smtClean="0">
                <a:solidFill>
                  <a:schemeClr val="tx2"/>
                </a:solidFill>
              </a:rPr>
              <a:t>best</a:t>
            </a:r>
            <a:r>
              <a:rPr lang="en-GB" sz="2800" dirty="0" smtClean="0">
                <a:solidFill>
                  <a:schemeClr val="tx2"/>
                </a:solidFill>
              </a:rPr>
              <a:t> historians also:</a:t>
            </a:r>
          </a:p>
        </p:txBody>
      </p:sp>
      <p:sp>
        <p:nvSpPr>
          <p:cNvPr id="4" name="TextBox 3"/>
          <p:cNvSpPr txBox="1"/>
          <p:nvPr/>
        </p:nvSpPr>
        <p:spPr>
          <a:xfrm>
            <a:off x="107504" y="-99392"/>
            <a:ext cx="8856984" cy="1754326"/>
          </a:xfrm>
          <a:prstGeom prst="rect">
            <a:avLst/>
          </a:prstGeom>
          <a:noFill/>
        </p:spPr>
        <p:txBody>
          <a:bodyPr wrap="square" rtlCol="0">
            <a:spAutoFit/>
          </a:bodyPr>
          <a:lstStyle/>
          <a:p>
            <a:pPr algn="ctr"/>
            <a:r>
              <a:rPr lang="en-GB" sz="5400" dirty="0" smtClean="0">
                <a:solidFill>
                  <a:schemeClr val="tx2"/>
                </a:solidFill>
                <a:latin typeface="+mj-lt"/>
              </a:rPr>
              <a:t>…make clear </a:t>
            </a:r>
            <a:r>
              <a:rPr lang="en-GB" sz="5400" b="1" i="1" dirty="0" smtClean="0">
                <a:solidFill>
                  <a:schemeClr val="tx2"/>
                </a:solidFill>
                <a:latin typeface="+mj-lt"/>
              </a:rPr>
              <a:t>judgements</a:t>
            </a:r>
            <a:r>
              <a:rPr lang="en-GB" sz="5400" dirty="0" smtClean="0">
                <a:solidFill>
                  <a:schemeClr val="tx2"/>
                </a:solidFill>
                <a:latin typeface="+mj-lt"/>
              </a:rPr>
              <a:t> and present them as </a:t>
            </a:r>
            <a:r>
              <a:rPr lang="en-GB" sz="5400" b="1" i="1" dirty="0" smtClean="0">
                <a:solidFill>
                  <a:schemeClr val="tx2"/>
                </a:solidFill>
                <a:latin typeface="+mj-lt"/>
              </a:rPr>
              <a:t>arguments</a:t>
            </a:r>
            <a:endParaRPr lang="en-GB" sz="5400" b="1" i="1" dirty="0">
              <a:solidFill>
                <a:schemeClr val="tx2"/>
              </a:solidFill>
              <a:latin typeface="+mj-lt"/>
            </a:endParaRPr>
          </a:p>
        </p:txBody>
      </p:sp>
      <p:sp>
        <p:nvSpPr>
          <p:cNvPr id="5" name="Rectangle 4"/>
          <p:cNvSpPr/>
          <p:nvPr/>
        </p:nvSpPr>
        <p:spPr>
          <a:xfrm>
            <a:off x="5364088" y="5157192"/>
            <a:ext cx="3456384" cy="1584176"/>
          </a:xfrm>
          <a:prstGeom prst="rect">
            <a:avLst/>
          </a:prstGeom>
        </p:spPr>
        <p:txBody>
          <a:bodyPr wrap="square">
            <a:prstTxWarp prst="textDeflateTop">
              <a:avLst>
                <a:gd name="adj" fmla="val 47357"/>
              </a:avLst>
            </a:prstTxWarp>
            <a:spAutoFit/>
          </a:bodyPr>
          <a:lstStyle/>
          <a:p>
            <a:pPr lvl="0" algn="ctr"/>
            <a:r>
              <a:rPr lang="en-GB" sz="2400" dirty="0">
                <a:solidFill>
                  <a:schemeClr val="accent1"/>
                </a:solidFill>
              </a:rPr>
              <a:t>but also </a:t>
            </a:r>
            <a:r>
              <a:rPr lang="en-GB" sz="2400" b="1" dirty="0">
                <a:solidFill>
                  <a:schemeClr val="accent1"/>
                </a:solidFill>
              </a:rPr>
              <a:t>DOWNPLAY</a:t>
            </a:r>
            <a:r>
              <a:rPr lang="en-GB" sz="2400" dirty="0">
                <a:solidFill>
                  <a:schemeClr val="accent1"/>
                </a:solidFill>
              </a:rPr>
              <a:t> the arguments </a:t>
            </a:r>
            <a:r>
              <a:rPr lang="en-GB" sz="2400" dirty="0" smtClean="0">
                <a:solidFill>
                  <a:schemeClr val="accent1"/>
                </a:solidFill>
              </a:rPr>
              <a:t>of others</a:t>
            </a:r>
            <a:endParaRPr lang="en-GB" sz="2400" dirty="0">
              <a:solidFill>
                <a:schemeClr val="accent1"/>
              </a:solidFill>
            </a:endParaRPr>
          </a:p>
        </p:txBody>
      </p:sp>
      <p:sp>
        <p:nvSpPr>
          <p:cNvPr id="6" name="Rectangle 5"/>
          <p:cNvSpPr/>
          <p:nvPr/>
        </p:nvSpPr>
        <p:spPr>
          <a:xfrm rot="20385491">
            <a:off x="2431615" y="3002740"/>
            <a:ext cx="2589211" cy="2658211"/>
          </a:xfrm>
          <a:prstGeom prst="rect">
            <a:avLst/>
          </a:prstGeom>
        </p:spPr>
        <p:txBody>
          <a:bodyPr wrap="square">
            <a:prstTxWarp prst="textFadeLeft">
              <a:avLst>
                <a:gd name="adj" fmla="val 24096"/>
              </a:avLst>
            </a:prstTxWarp>
            <a:spAutoFit/>
          </a:bodyPr>
          <a:lstStyle/>
          <a:p>
            <a:r>
              <a:rPr lang="en-GB" sz="2800" dirty="0">
                <a:solidFill>
                  <a:schemeClr val="accent4"/>
                </a:solidFill>
              </a:rPr>
              <a:t>d</a:t>
            </a:r>
            <a:r>
              <a:rPr lang="en-GB" sz="2800" dirty="0" smtClean="0">
                <a:solidFill>
                  <a:schemeClr val="accent4"/>
                </a:solidFill>
              </a:rPr>
              <a:t>on’t just</a:t>
            </a:r>
            <a:r>
              <a:rPr lang="en-GB" sz="2800" b="1" dirty="0" smtClean="0">
                <a:solidFill>
                  <a:schemeClr val="accent4"/>
                </a:solidFill>
              </a:rPr>
              <a:t> HIGHLIGHT</a:t>
            </a:r>
            <a:r>
              <a:rPr lang="en-GB" sz="2800" dirty="0" smtClean="0">
                <a:solidFill>
                  <a:schemeClr val="accent4"/>
                </a:solidFill>
              </a:rPr>
              <a:t> </a:t>
            </a:r>
            <a:r>
              <a:rPr lang="en-GB" sz="2800" dirty="0">
                <a:solidFill>
                  <a:schemeClr val="accent4"/>
                </a:solidFill>
              </a:rPr>
              <a:t>their </a:t>
            </a:r>
            <a:r>
              <a:rPr lang="en-GB" sz="2800" dirty="0" smtClean="0">
                <a:solidFill>
                  <a:schemeClr val="accent4"/>
                </a:solidFill>
              </a:rPr>
              <a:t>own point </a:t>
            </a:r>
            <a:r>
              <a:rPr lang="en-GB" sz="2800" dirty="0">
                <a:solidFill>
                  <a:schemeClr val="accent4"/>
                </a:solidFill>
              </a:rPr>
              <a:t>of </a:t>
            </a:r>
            <a:r>
              <a:rPr lang="en-GB" sz="2800" dirty="0" smtClean="0">
                <a:solidFill>
                  <a:schemeClr val="accent4"/>
                </a:solidFill>
              </a:rPr>
              <a:t>view</a:t>
            </a:r>
            <a:endParaRPr lang="en-GB" dirty="0">
              <a:solidFill>
                <a:schemeClr val="accent4"/>
              </a:solidFill>
            </a:endParaRPr>
          </a:p>
        </p:txBody>
      </p:sp>
      <p:pic>
        <p:nvPicPr>
          <p:cNvPr id="7" name="Picture 2" descr="http://rwconnect.esomar.org/wp-content/uploads/2012/08/loudhailer.jpg"/>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730083" flipH="1">
            <a:off x="-100419" y="3816902"/>
            <a:ext cx="2983993" cy="335699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freevector.co/wp-content/uploads/2013/07/36677-sketched-down-arrow.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63959" y="3452807"/>
            <a:ext cx="2352457" cy="2352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354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descr="http://bernard.thinsselin.free.fr/images/roberval.jp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47864" y="3836243"/>
            <a:ext cx="5353050" cy="29051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4016" y="123597"/>
            <a:ext cx="8676456" cy="2585323"/>
          </a:xfrm>
          <a:prstGeom prst="rect">
            <a:avLst/>
          </a:prstGeom>
          <a:noFill/>
        </p:spPr>
        <p:txBody>
          <a:bodyPr wrap="square" rtlCol="0">
            <a:spAutoFit/>
          </a:bodyPr>
          <a:lstStyle/>
          <a:p>
            <a:r>
              <a:rPr lang="en-GB" sz="5400" dirty="0" smtClean="0">
                <a:solidFill>
                  <a:schemeClr val="tx2"/>
                </a:solidFill>
              </a:rPr>
              <a:t>…make judgements and arguments by focussing on </a:t>
            </a:r>
            <a:r>
              <a:rPr lang="en-GB" sz="5400" b="1" i="1" dirty="0" smtClean="0">
                <a:solidFill>
                  <a:schemeClr val="tx2"/>
                </a:solidFill>
              </a:rPr>
              <a:t>significance</a:t>
            </a:r>
            <a:endParaRPr lang="en-GB" sz="5400" i="1" dirty="0">
              <a:solidFill>
                <a:schemeClr val="tx2"/>
              </a:solidFill>
            </a:endParaRPr>
          </a:p>
        </p:txBody>
      </p:sp>
      <p:sp>
        <p:nvSpPr>
          <p:cNvPr id="6" name="Rectangle 5"/>
          <p:cNvSpPr/>
          <p:nvPr/>
        </p:nvSpPr>
        <p:spPr>
          <a:xfrm>
            <a:off x="143722" y="3009002"/>
            <a:ext cx="3096344" cy="3416320"/>
          </a:xfrm>
          <a:prstGeom prst="rect">
            <a:avLst/>
          </a:prstGeom>
        </p:spPr>
        <p:txBody>
          <a:bodyPr wrap="square">
            <a:spAutoFit/>
          </a:bodyPr>
          <a:lstStyle/>
          <a:p>
            <a:r>
              <a:rPr lang="en-GB" sz="3600" dirty="0" smtClean="0">
                <a:solidFill>
                  <a:schemeClr val="accent3">
                    <a:lumMod val="75000"/>
                  </a:schemeClr>
                </a:solidFill>
              </a:rPr>
              <a:t>They do this by </a:t>
            </a:r>
            <a:r>
              <a:rPr lang="en-GB" sz="3600" b="1" dirty="0" smtClean="0">
                <a:solidFill>
                  <a:schemeClr val="accent3">
                    <a:lumMod val="75000"/>
                  </a:schemeClr>
                </a:solidFill>
              </a:rPr>
              <a:t>weighing up </a:t>
            </a:r>
            <a:r>
              <a:rPr lang="en-GB" sz="3600" dirty="0" smtClean="0">
                <a:solidFill>
                  <a:schemeClr val="accent3">
                    <a:lumMod val="75000"/>
                  </a:schemeClr>
                </a:solidFill>
              </a:rPr>
              <a:t>different elements of a given narrative or time period </a:t>
            </a:r>
            <a:endParaRPr lang="en-GB" sz="3600" dirty="0">
              <a:solidFill>
                <a:schemeClr val="accent3">
                  <a:lumMod val="75000"/>
                </a:schemeClr>
              </a:solidFill>
            </a:endParaRPr>
          </a:p>
        </p:txBody>
      </p:sp>
      <p:sp>
        <p:nvSpPr>
          <p:cNvPr id="16" name="Rectangle 15"/>
          <p:cNvSpPr/>
          <p:nvPr/>
        </p:nvSpPr>
        <p:spPr>
          <a:xfrm rot="444911">
            <a:off x="3084035" y="3800941"/>
            <a:ext cx="2286000" cy="523220"/>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prstTxWarp prst="textFadeUp">
              <a:avLst>
                <a:gd name="adj" fmla="val 7301"/>
              </a:avLst>
            </a:prstTxWarp>
            <a:spAutoFit/>
          </a:bodyPr>
          <a:lstStyle/>
          <a:p>
            <a:pPr lvl="0"/>
            <a:r>
              <a:rPr lang="en-GB" sz="2800" dirty="0" smtClean="0">
                <a:solidFill>
                  <a:schemeClr val="accent5"/>
                </a:solidFill>
              </a:rPr>
              <a:t>consequences</a:t>
            </a:r>
          </a:p>
        </p:txBody>
      </p:sp>
      <p:sp>
        <p:nvSpPr>
          <p:cNvPr id="17" name="Rectangle 16"/>
          <p:cNvSpPr/>
          <p:nvPr/>
        </p:nvSpPr>
        <p:spPr>
          <a:xfrm rot="221507">
            <a:off x="3442545" y="3010340"/>
            <a:ext cx="2286000" cy="777918"/>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prstTxWarp prst="textFadeUp">
              <a:avLst>
                <a:gd name="adj" fmla="val 7301"/>
              </a:avLst>
            </a:prstTxWarp>
            <a:spAutoFit/>
          </a:bodyPr>
          <a:lstStyle/>
          <a:p>
            <a:pPr lvl="0"/>
            <a:r>
              <a:rPr lang="en-GB" sz="2800" dirty="0">
                <a:solidFill>
                  <a:schemeClr val="accent3"/>
                </a:solidFill>
              </a:rPr>
              <a:t>c</a:t>
            </a:r>
            <a:r>
              <a:rPr lang="en-GB" sz="2800" dirty="0" smtClean="0">
                <a:solidFill>
                  <a:schemeClr val="accent3"/>
                </a:solidFill>
              </a:rPr>
              <a:t>hanges</a:t>
            </a:r>
          </a:p>
        </p:txBody>
      </p:sp>
      <p:sp>
        <p:nvSpPr>
          <p:cNvPr id="18" name="Rectangle 17"/>
          <p:cNvSpPr/>
          <p:nvPr/>
        </p:nvSpPr>
        <p:spPr>
          <a:xfrm rot="21047473">
            <a:off x="4008022" y="2557626"/>
            <a:ext cx="1654844" cy="453852"/>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prstTxWarp prst="textFadeUp">
              <a:avLst>
                <a:gd name="adj" fmla="val 7301"/>
              </a:avLst>
            </a:prstTxWarp>
            <a:spAutoFit/>
          </a:bodyPr>
          <a:lstStyle/>
          <a:p>
            <a:pPr lvl="0"/>
            <a:r>
              <a:rPr lang="en-GB" sz="500" dirty="0">
                <a:solidFill>
                  <a:schemeClr val="accent1"/>
                </a:solidFill>
              </a:rPr>
              <a:t>c</a:t>
            </a:r>
            <a:r>
              <a:rPr lang="en-GB" sz="500" dirty="0" smtClean="0">
                <a:solidFill>
                  <a:schemeClr val="accent1"/>
                </a:solidFill>
              </a:rPr>
              <a:t>auses</a:t>
            </a:r>
          </a:p>
        </p:txBody>
      </p:sp>
      <p:sp>
        <p:nvSpPr>
          <p:cNvPr id="19" name="Rectangle 18"/>
          <p:cNvSpPr/>
          <p:nvPr/>
        </p:nvSpPr>
        <p:spPr>
          <a:xfrm rot="21178561">
            <a:off x="6450953" y="3632067"/>
            <a:ext cx="2286000" cy="523220"/>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prstTxWarp prst="textFadeUp">
              <a:avLst>
                <a:gd name="adj" fmla="val 7301"/>
              </a:avLst>
            </a:prstTxWarp>
            <a:spAutoFit/>
          </a:bodyPr>
          <a:lstStyle/>
          <a:p>
            <a:pPr lvl="0"/>
            <a:r>
              <a:rPr lang="en-GB" sz="2800" dirty="0">
                <a:solidFill>
                  <a:schemeClr val="accent4"/>
                </a:solidFill>
              </a:rPr>
              <a:t>i</a:t>
            </a:r>
            <a:r>
              <a:rPr lang="en-GB" sz="2800" dirty="0" smtClean="0">
                <a:solidFill>
                  <a:schemeClr val="accent4"/>
                </a:solidFill>
              </a:rPr>
              <a:t>ndividuals</a:t>
            </a:r>
          </a:p>
        </p:txBody>
      </p:sp>
      <p:sp>
        <p:nvSpPr>
          <p:cNvPr id="20" name="Rectangle 19"/>
          <p:cNvSpPr/>
          <p:nvPr/>
        </p:nvSpPr>
        <p:spPr>
          <a:xfrm rot="21178561">
            <a:off x="6883007" y="2816927"/>
            <a:ext cx="1421891" cy="807668"/>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prstTxWarp prst="textFadeUp">
              <a:avLst>
                <a:gd name="adj" fmla="val 7301"/>
              </a:avLst>
            </a:prstTxWarp>
            <a:spAutoFit/>
          </a:bodyPr>
          <a:lstStyle/>
          <a:p>
            <a:pPr lvl="0"/>
            <a:r>
              <a:rPr lang="en-GB" sz="2800" dirty="0">
                <a:solidFill>
                  <a:schemeClr val="accent2"/>
                </a:solidFill>
              </a:rPr>
              <a:t>e</a:t>
            </a:r>
            <a:r>
              <a:rPr lang="en-GB" sz="2800" dirty="0" smtClean="0">
                <a:solidFill>
                  <a:schemeClr val="accent2"/>
                </a:solidFill>
              </a:rPr>
              <a:t>vents</a:t>
            </a:r>
          </a:p>
        </p:txBody>
      </p:sp>
    </p:spTree>
    <p:extLst>
      <p:ext uri="{BB962C8B-B14F-4D97-AF65-F5344CB8AC3E}">
        <p14:creationId xmlns:p14="http://schemas.microsoft.com/office/powerpoint/2010/main" val="409416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7664" y="3501008"/>
            <a:ext cx="5472608" cy="3108543"/>
          </a:xfrm>
          <a:prstGeom prst="rect">
            <a:avLst/>
          </a:prstGeom>
        </p:spPr>
        <p:txBody>
          <a:bodyPr wrap="square">
            <a:spAutoFit/>
          </a:bodyPr>
          <a:lstStyle/>
          <a:p>
            <a:r>
              <a:rPr lang="en-GB" sz="2800" dirty="0" smtClean="0">
                <a:solidFill>
                  <a:schemeClr val="accent2"/>
                </a:solidFill>
              </a:rPr>
              <a:t>In writing,  historians develop written arguments as a </a:t>
            </a:r>
            <a:r>
              <a:rPr lang="en-GB" sz="2800" b="1" dirty="0" smtClean="0">
                <a:solidFill>
                  <a:schemeClr val="accent2"/>
                </a:solidFill>
              </a:rPr>
              <a:t>SEQUENCE OF PARAGRAPHS</a:t>
            </a:r>
            <a:endParaRPr lang="en-GB" sz="2800" dirty="0" smtClean="0">
              <a:solidFill>
                <a:schemeClr val="accent2"/>
              </a:solidFill>
            </a:endParaRPr>
          </a:p>
          <a:p>
            <a:endParaRPr lang="en-GB" sz="2800" dirty="0" smtClean="0">
              <a:solidFill>
                <a:schemeClr val="accent2"/>
              </a:solidFill>
            </a:endParaRPr>
          </a:p>
          <a:p>
            <a:r>
              <a:rPr lang="en-GB" sz="2800" dirty="0" smtClean="0">
                <a:solidFill>
                  <a:schemeClr val="accent5">
                    <a:lumMod val="75000"/>
                  </a:schemeClr>
                </a:solidFill>
              </a:rPr>
              <a:t>Each point or paragraph explores a new topic and is supported by </a:t>
            </a:r>
            <a:r>
              <a:rPr lang="en-GB" sz="2800" b="1" dirty="0" smtClean="0">
                <a:solidFill>
                  <a:schemeClr val="accent5">
                    <a:lumMod val="75000"/>
                  </a:schemeClr>
                </a:solidFill>
              </a:rPr>
              <a:t>ACCURATE</a:t>
            </a:r>
            <a:r>
              <a:rPr lang="en-GB" sz="2800" dirty="0" smtClean="0">
                <a:solidFill>
                  <a:schemeClr val="accent5">
                    <a:lumMod val="75000"/>
                  </a:schemeClr>
                </a:solidFill>
              </a:rPr>
              <a:t> and </a:t>
            </a:r>
            <a:r>
              <a:rPr lang="en-GB" sz="2800" b="1" dirty="0" smtClean="0">
                <a:solidFill>
                  <a:schemeClr val="accent5">
                    <a:lumMod val="75000"/>
                  </a:schemeClr>
                </a:solidFill>
              </a:rPr>
              <a:t>RELEVANT DETAIL</a:t>
            </a:r>
            <a:r>
              <a:rPr lang="en-GB" sz="2800" dirty="0" smtClean="0">
                <a:solidFill>
                  <a:schemeClr val="accent5">
                    <a:lumMod val="75000"/>
                  </a:schemeClr>
                </a:solidFill>
              </a:rPr>
              <a:t> </a:t>
            </a:r>
            <a:endParaRPr lang="en-GB" sz="2800" dirty="0">
              <a:solidFill>
                <a:schemeClr val="accent5">
                  <a:lumMod val="75000"/>
                </a:schemeClr>
              </a:solidFill>
            </a:endParaRPr>
          </a:p>
        </p:txBody>
      </p:sp>
      <p:sp>
        <p:nvSpPr>
          <p:cNvPr id="4" name="TextBox 3"/>
          <p:cNvSpPr txBox="1"/>
          <p:nvPr/>
        </p:nvSpPr>
        <p:spPr>
          <a:xfrm>
            <a:off x="-36512" y="-99392"/>
            <a:ext cx="8964488" cy="1754326"/>
          </a:xfrm>
          <a:prstGeom prst="rect">
            <a:avLst/>
          </a:prstGeom>
          <a:noFill/>
        </p:spPr>
        <p:txBody>
          <a:bodyPr wrap="square" rtlCol="0">
            <a:spAutoFit/>
          </a:bodyPr>
          <a:lstStyle/>
          <a:p>
            <a:r>
              <a:rPr lang="en-GB" sz="5400" dirty="0" smtClean="0">
                <a:solidFill>
                  <a:schemeClr val="tx2"/>
                </a:solidFill>
              </a:rPr>
              <a:t>…</a:t>
            </a:r>
            <a:r>
              <a:rPr lang="en-GB" sz="5400" b="1" dirty="0" smtClean="0">
                <a:solidFill>
                  <a:schemeClr val="tx2"/>
                </a:solidFill>
              </a:rPr>
              <a:t>communicate</a:t>
            </a:r>
            <a:r>
              <a:rPr lang="en-GB" sz="5400" dirty="0" smtClean="0">
                <a:solidFill>
                  <a:schemeClr val="tx2"/>
                </a:solidFill>
              </a:rPr>
              <a:t> their ideas really clearly</a:t>
            </a:r>
            <a:endParaRPr lang="en-GB" sz="5400" dirty="0">
              <a:solidFill>
                <a:schemeClr val="tx2"/>
              </a:solidFill>
            </a:endParaRPr>
          </a:p>
        </p:txBody>
      </p:sp>
      <p:sp>
        <p:nvSpPr>
          <p:cNvPr id="5" name="Rectangle 4"/>
          <p:cNvSpPr/>
          <p:nvPr/>
        </p:nvSpPr>
        <p:spPr>
          <a:xfrm>
            <a:off x="1547664" y="1686287"/>
            <a:ext cx="5472608" cy="1384995"/>
          </a:xfrm>
          <a:prstGeom prst="rect">
            <a:avLst/>
          </a:prstGeom>
        </p:spPr>
        <p:txBody>
          <a:bodyPr wrap="square">
            <a:spAutoFit/>
          </a:bodyPr>
          <a:lstStyle/>
          <a:p>
            <a:r>
              <a:rPr lang="en-GB" sz="2800" dirty="0" smtClean="0">
                <a:solidFill>
                  <a:schemeClr val="accent3"/>
                </a:solidFill>
              </a:rPr>
              <a:t>In debates, the best historians develop their ideas as a sequence of points</a:t>
            </a:r>
            <a:endParaRPr lang="en-GB" sz="2800" dirty="0"/>
          </a:p>
        </p:txBody>
      </p:sp>
      <p:pic>
        <p:nvPicPr>
          <p:cNvPr id="8" name="Picture 2" descr="https://thumbs.dreamstime.com/t/sketchy-123-numbers-vector-9925005.jpg"/>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r="70282"/>
          <a:stretch/>
        </p:blipFill>
        <p:spPr bwMode="auto">
          <a:xfrm>
            <a:off x="441422" y="1574682"/>
            <a:ext cx="890218" cy="15662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thumbs.dreamstime.com/t/sketchy-123-numbers-vector-9925005.jpg"/>
          <p:cNvPicPr>
            <a:picLocks noChangeAspect="1" noChangeArrowheads="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28645" r="35720"/>
          <a:stretch/>
        </p:blipFill>
        <p:spPr bwMode="auto">
          <a:xfrm>
            <a:off x="251520" y="3429000"/>
            <a:ext cx="1067444" cy="156628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thumbs.dreamstime.com/t/sketchy-123-numbers-vector-9925005.jpg"/>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l="64430" t="-621" r="-65" b="621"/>
          <a:stretch/>
        </p:blipFill>
        <p:spPr bwMode="auto">
          <a:xfrm>
            <a:off x="231794" y="5103074"/>
            <a:ext cx="1067444" cy="156628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t3.ftcdn.net/jpg/01/30/53/66/500_F_130536665_v0pzjkUDcXD35eQuLq4QyTjhaxpQCmDx.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t="9173" r="88752"/>
          <a:stretch/>
        </p:blipFill>
        <p:spPr bwMode="auto">
          <a:xfrm>
            <a:off x="8028384" y="130629"/>
            <a:ext cx="827584" cy="6682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5387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35497" y="764704"/>
            <a:ext cx="9144001" cy="3528392"/>
            <a:chOff x="-35497" y="764704"/>
            <a:chExt cx="9144001" cy="3528392"/>
          </a:xfrm>
        </p:grpSpPr>
        <p:pic>
          <p:nvPicPr>
            <p:cNvPr id="4098" name="Picture 2" descr="http://david-h-paul.com/wp-content/uploads/2016/12/bandeau_timeline.png"/>
            <p:cNvPicPr>
              <a:picLocks noChangeAspect="1" noChangeArrowheads="1"/>
            </p:cNvPicPr>
            <p:nvPr/>
          </p:nvPicPr>
          <p:blipFill rotWithShape="1">
            <a:blip r:embed="rId3">
              <a:extLst>
                <a:ext uri="{28A0092B-C50C-407E-A947-70E740481C1C}">
                  <a14:useLocalDpi xmlns:a14="http://schemas.microsoft.com/office/drawing/2010/main" val="0"/>
                </a:ext>
              </a:extLst>
            </a:blip>
            <a:srcRect b="29781"/>
            <a:stretch/>
          </p:blipFill>
          <p:spPr bwMode="auto">
            <a:xfrm>
              <a:off x="-35497" y="836512"/>
              <a:ext cx="9144001" cy="23764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david-h-paul.com/wp-content/uploads/2016/12/bandeau_timeline.png"/>
            <p:cNvPicPr>
              <a:picLocks noChangeAspect="1" noChangeArrowheads="1"/>
            </p:cNvPicPr>
            <p:nvPr/>
          </p:nvPicPr>
          <p:blipFill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backgroundRemoval t="10000" b="90000" l="20384" r="35210"/>
                      </a14:imgEffect>
                    </a14:imgLayer>
                  </a14:imgProps>
                </a:ext>
                <a:ext uri="{28A0092B-C50C-407E-A947-70E740481C1C}">
                  <a14:useLocalDpi xmlns:a14="http://schemas.microsoft.com/office/drawing/2010/main" val="0"/>
                </a:ext>
              </a:extLst>
            </a:blip>
            <a:srcRect l="18531" r="62937"/>
            <a:stretch/>
          </p:blipFill>
          <p:spPr bwMode="auto">
            <a:xfrm>
              <a:off x="1653320" y="836512"/>
              <a:ext cx="1694544" cy="338437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david-h-paul.com/wp-content/uploads/2016/12/bandeau_timeline.png"/>
            <p:cNvPicPr>
              <a:picLocks noChangeAspect="1" noChangeArrowheads="1"/>
            </p:cNvPicPr>
            <p:nvPr/>
          </p:nvPicPr>
          <p:blipFill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backgroundRemoval t="10000" b="90000" l="20384" r="35210"/>
                      </a14:imgEffect>
                    </a14:imgLayer>
                  </a14:imgProps>
                </a:ext>
                <a:ext uri="{28A0092B-C50C-407E-A947-70E740481C1C}">
                  <a14:useLocalDpi xmlns:a14="http://schemas.microsoft.com/office/drawing/2010/main" val="0"/>
                </a:ext>
              </a:extLst>
            </a:blip>
            <a:srcRect l="18531" r="62937"/>
            <a:stretch/>
          </p:blipFill>
          <p:spPr bwMode="auto">
            <a:xfrm>
              <a:off x="3021472" y="764904"/>
              <a:ext cx="1766552" cy="352819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david-h-paul.com/wp-content/uploads/2016/12/bandeau_timeline.png"/>
            <p:cNvPicPr>
              <a:picLocks noChangeAspect="1" noChangeArrowheads="1"/>
            </p:cNvPicPr>
            <p:nvPr/>
          </p:nvPicPr>
          <p:blipFill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backgroundRemoval t="10000" b="90000" l="20384" r="35210"/>
                      </a14:imgEffect>
                    </a14:imgLayer>
                  </a14:imgProps>
                </a:ext>
                <a:ext uri="{28A0092B-C50C-407E-A947-70E740481C1C}">
                  <a14:useLocalDpi xmlns:a14="http://schemas.microsoft.com/office/drawing/2010/main" val="0"/>
                </a:ext>
              </a:extLst>
            </a:blip>
            <a:srcRect l="18531" r="62937"/>
            <a:stretch/>
          </p:blipFill>
          <p:spPr bwMode="auto">
            <a:xfrm>
              <a:off x="251520" y="836512"/>
              <a:ext cx="1694544" cy="33843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david-h-paul.com/wp-content/uploads/2016/12/bandeau_timeline.png"/>
            <p:cNvPicPr>
              <a:picLocks noChangeAspect="1" noChangeArrowheads="1"/>
            </p:cNvPicPr>
            <p:nvPr/>
          </p:nvPicPr>
          <p:blipFill rotWithShape="1">
            <a:blip r:embed="rId4">
              <a:duotone>
                <a:schemeClr val="accent5">
                  <a:shade val="45000"/>
                  <a:satMod val="135000"/>
                </a:schemeClr>
                <a:prstClr val="white"/>
              </a:duotone>
              <a:extLst>
                <a:ext uri="{BEBA8EAE-BF5A-486C-A8C5-ECC9F3942E4B}">
                  <a14:imgProps xmlns:a14="http://schemas.microsoft.com/office/drawing/2010/main">
                    <a14:imgLayer r:embed="rId5">
                      <a14:imgEffect>
                        <a14:backgroundRemoval t="10000" b="90000" l="20384" r="35210"/>
                      </a14:imgEffect>
                    </a14:imgLayer>
                  </a14:imgProps>
                </a:ext>
                <a:ext uri="{28A0092B-C50C-407E-A947-70E740481C1C}">
                  <a14:useLocalDpi xmlns:a14="http://schemas.microsoft.com/office/drawing/2010/main" val="0"/>
                </a:ext>
              </a:extLst>
            </a:blip>
            <a:srcRect l="18531" r="62937"/>
            <a:stretch/>
          </p:blipFill>
          <p:spPr bwMode="auto">
            <a:xfrm>
              <a:off x="4427984" y="764704"/>
              <a:ext cx="1766552" cy="3528192"/>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p:cNvSpPr txBox="1"/>
          <p:nvPr/>
        </p:nvSpPr>
        <p:spPr>
          <a:xfrm>
            <a:off x="-36512" y="18490"/>
            <a:ext cx="8424936" cy="1754326"/>
          </a:xfrm>
          <a:prstGeom prst="rect">
            <a:avLst/>
          </a:prstGeom>
          <a:noFill/>
        </p:spPr>
        <p:txBody>
          <a:bodyPr wrap="square" rtlCol="0">
            <a:spAutoFit/>
          </a:bodyPr>
          <a:lstStyle/>
          <a:p>
            <a:r>
              <a:rPr lang="en-GB" sz="5400" dirty="0" smtClean="0">
                <a:solidFill>
                  <a:schemeClr val="accent2"/>
                </a:solidFill>
              </a:rPr>
              <a:t>…understand the importance of </a:t>
            </a:r>
            <a:r>
              <a:rPr lang="en-GB" sz="5400" b="1" dirty="0" smtClean="0">
                <a:solidFill>
                  <a:schemeClr val="accent2"/>
                </a:solidFill>
              </a:rPr>
              <a:t>chronology</a:t>
            </a:r>
            <a:endParaRPr lang="en-GB" sz="5400" b="1" dirty="0">
              <a:solidFill>
                <a:schemeClr val="accent2"/>
              </a:solidFill>
            </a:endParaRPr>
          </a:p>
        </p:txBody>
      </p:sp>
      <p:sp>
        <p:nvSpPr>
          <p:cNvPr id="3" name="TextBox 2"/>
          <p:cNvSpPr txBox="1"/>
          <p:nvPr/>
        </p:nvSpPr>
        <p:spPr>
          <a:xfrm>
            <a:off x="218584" y="3631664"/>
            <a:ext cx="2121168" cy="2677656"/>
          </a:xfrm>
          <a:prstGeom prst="wedgeRectCallout">
            <a:avLst>
              <a:gd name="adj1" fmla="val -11182"/>
              <a:gd name="adj2" fmla="val -62884"/>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sz="2800" dirty="0" smtClean="0"/>
              <a:t>Historians know that the </a:t>
            </a:r>
            <a:r>
              <a:rPr lang="en-GB" sz="2800" dirty="0" smtClean="0">
                <a:solidFill>
                  <a:schemeClr val="accent2"/>
                </a:solidFill>
              </a:rPr>
              <a:t>order things happened in </a:t>
            </a:r>
            <a:r>
              <a:rPr lang="en-GB" sz="2800" dirty="0" smtClean="0"/>
              <a:t>really is important </a:t>
            </a:r>
            <a:endParaRPr lang="en-GB" sz="2800" dirty="0"/>
          </a:p>
        </p:txBody>
      </p:sp>
      <p:sp>
        <p:nvSpPr>
          <p:cNvPr id="14" name="Rectangular Callout 13"/>
          <p:cNvSpPr/>
          <p:nvPr/>
        </p:nvSpPr>
        <p:spPr>
          <a:xfrm>
            <a:off x="6084168" y="3629342"/>
            <a:ext cx="2952328" cy="1815882"/>
          </a:xfrm>
          <a:prstGeom prst="wedgeRectCallout">
            <a:avLst>
              <a:gd name="adj1" fmla="val -29515"/>
              <a:gd name="adj2" fmla="val -67862"/>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GB" sz="2800" dirty="0" smtClean="0"/>
              <a:t>The best historians have an excellent </a:t>
            </a:r>
            <a:r>
              <a:rPr lang="en-GB" sz="2800" dirty="0" smtClean="0">
                <a:solidFill>
                  <a:schemeClr val="accent2"/>
                </a:solidFill>
              </a:rPr>
              <a:t>sense of the period </a:t>
            </a:r>
            <a:r>
              <a:rPr lang="en-GB" sz="2800" dirty="0" smtClean="0"/>
              <a:t>they investigate </a:t>
            </a:r>
            <a:endParaRPr lang="en-GB" sz="2800" dirty="0"/>
          </a:p>
        </p:txBody>
      </p:sp>
      <p:sp>
        <p:nvSpPr>
          <p:cNvPr id="16" name="Right Arrow 15"/>
          <p:cNvSpPr/>
          <p:nvPr/>
        </p:nvSpPr>
        <p:spPr>
          <a:xfrm>
            <a:off x="3707904" y="4437112"/>
            <a:ext cx="1296144" cy="720280"/>
          </a:xfrm>
          <a:prstGeom prst="rightArrow">
            <a:avLst/>
          </a:prstGeom>
          <a:solidFill>
            <a:schemeClr val="accent1">
              <a:lumMod val="40000"/>
              <a:lumOff val="60000"/>
            </a:schemeClr>
          </a:solidFill>
          <a:ln>
            <a:solidFill>
              <a:schemeClr val="accent1">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5" name="Rectangular Callout 14"/>
          <p:cNvSpPr/>
          <p:nvPr/>
        </p:nvSpPr>
        <p:spPr>
          <a:xfrm>
            <a:off x="3059832" y="3645024"/>
            <a:ext cx="2520280" cy="2677656"/>
          </a:xfrm>
          <a:prstGeom prst="wedgeRectCallout">
            <a:avLst>
              <a:gd name="adj1" fmla="val 32236"/>
              <a:gd name="adj2" fmla="val -65942"/>
            </a:avLst>
          </a:prstGeom>
          <a:no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2800" dirty="0" smtClean="0"/>
              <a:t>They know that the world changes      over time, and events happen in an order </a:t>
            </a:r>
          </a:p>
        </p:txBody>
      </p:sp>
      <p:pic>
        <p:nvPicPr>
          <p:cNvPr id="4100" name="Picture 4" descr="http://images.clipartpanda.com/timer-clipart-dc88MMzce.png"/>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0784640">
            <a:off x="6180512" y="5841660"/>
            <a:ext cx="694223" cy="90279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www.clipartsgram.com/image/427029380-pt7kebojc.gif"/>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23141" y="5593505"/>
            <a:ext cx="861227" cy="85983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images.cdn3.stockunlimited.net/clipart/digital-clock-icon_2002117.jpg"/>
          <p:cNvPicPr>
            <a:picLocks noChangeAspect="1" noChangeArrowheads="1"/>
          </p:cNvPicPr>
          <p:nvPr/>
        </p:nvPicPr>
        <p:blipFill>
          <a:blip r:embed="rId8">
            <a:duotone>
              <a:schemeClr val="accent6">
                <a:shade val="45000"/>
                <a:satMod val="135000"/>
              </a:schemeClr>
              <a:prstClr val="white"/>
            </a:duotone>
            <a:extLst>
              <a:ext uri="{BEBA8EAE-BF5A-486C-A8C5-ECC9F3942E4B}">
                <a14:imgProps xmlns:a14="http://schemas.microsoft.com/office/drawing/2010/main">
                  <a14:imgLayer r:embed="rId9">
                    <a14:imgEffect>
                      <a14:backgroundRemoval t="10000" b="90000" l="10000" r="90000">
                        <a14:foregroundMark x1="29000" y1="69000" x2="78000" y2="35500"/>
                        <a14:foregroundMark x1="23500" y1="38000" x2="61000" y2="53000"/>
                      </a14:backgroundRemoval>
                    </a14:imgEffect>
                  </a14:imgLayer>
                </a14:imgProps>
              </a:ext>
              <a:ext uri="{28A0092B-C50C-407E-A947-70E740481C1C}">
                <a14:useLocalDpi xmlns:a14="http://schemas.microsoft.com/office/drawing/2010/main" val="0"/>
              </a:ext>
            </a:extLst>
          </a:blip>
          <a:srcRect/>
          <a:stretch>
            <a:fillRect/>
          </a:stretch>
        </p:blipFill>
        <p:spPr bwMode="auto">
          <a:xfrm rot="513295">
            <a:off x="7819486" y="5740382"/>
            <a:ext cx="1340768" cy="1340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4559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148064" y="56885"/>
            <a:ext cx="3923095" cy="4020187"/>
          </a:xfrm>
          <a:prstGeom prst="ellipse">
            <a:avLst/>
          </a:prstGeom>
          <a:noFill/>
          <a:ln w="76200">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9" name="Picture 2" descr="http://bbcpersian7.com/images/doodle-arrow-clip-art-7.jpg"/>
          <p:cNvPicPr>
            <a:picLocks noChangeAspect="1" noChangeArrowheads="1"/>
          </p:cNvPicPr>
          <p:nvPr/>
        </p:nvPicPr>
        <p:blipFill rotWithShape="1">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73742" b="99077" l="2462" r="52538">
                        <a14:foregroundMark x1="4385" y1="81628" x2="48462" y2="87752"/>
                        <a14:backgroundMark x1="3462" y1="82634" x2="7692" y2="80034"/>
                        <a14:backgroundMark x1="3231" y1="83473" x2="8846" y2="77768"/>
                      </a14:backgroundRemoval>
                    </a14:imgEffect>
                  </a14:imgLayer>
                </a14:imgProps>
              </a:ext>
              <a:ext uri="{28A0092B-C50C-407E-A947-70E740481C1C}">
                <a14:useLocalDpi xmlns:a14="http://schemas.microsoft.com/office/drawing/2010/main" val="0"/>
              </a:ext>
            </a:extLst>
          </a:blip>
          <a:srcRect l="2510" t="74014" r="45824" b="-42"/>
          <a:stretch/>
        </p:blipFill>
        <p:spPr bwMode="auto">
          <a:xfrm>
            <a:off x="2272524" y="2087285"/>
            <a:ext cx="3528392" cy="162882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95536" y="2420888"/>
            <a:ext cx="2160240" cy="2677656"/>
          </a:xfrm>
          <a:prstGeom prst="rect">
            <a:avLst/>
          </a:prstGeom>
        </p:spPr>
        <p:txBody>
          <a:bodyPr wrap="square">
            <a:spAutoFit/>
          </a:bodyPr>
          <a:lstStyle/>
          <a:p>
            <a:r>
              <a:rPr lang="en-GB" sz="2800" dirty="0" smtClean="0"/>
              <a:t>Causes always </a:t>
            </a:r>
            <a:r>
              <a:rPr lang="en-GB" sz="2800" b="1" dirty="0" smtClean="0">
                <a:solidFill>
                  <a:schemeClr val="tx2"/>
                </a:solidFill>
              </a:rPr>
              <a:t>LINK TOGETHER </a:t>
            </a:r>
            <a:r>
              <a:rPr lang="en-GB" sz="2800" dirty="0" smtClean="0"/>
              <a:t>to make change happen </a:t>
            </a:r>
            <a:endParaRPr lang="en-GB" sz="2800" dirty="0"/>
          </a:p>
        </p:txBody>
      </p:sp>
      <p:sp>
        <p:nvSpPr>
          <p:cNvPr id="4" name="TextBox 3"/>
          <p:cNvSpPr txBox="1"/>
          <p:nvPr/>
        </p:nvSpPr>
        <p:spPr>
          <a:xfrm>
            <a:off x="3933206" y="738411"/>
            <a:ext cx="4815257" cy="2585323"/>
          </a:xfrm>
          <a:prstGeom prst="rect">
            <a:avLst/>
          </a:prstGeom>
          <a:noFill/>
        </p:spPr>
        <p:txBody>
          <a:bodyPr wrap="square" rtlCol="0">
            <a:spAutoFit/>
          </a:bodyPr>
          <a:lstStyle/>
          <a:p>
            <a:pPr algn="r"/>
            <a:r>
              <a:rPr lang="en-GB" sz="5400" dirty="0" smtClean="0">
                <a:solidFill>
                  <a:schemeClr val="accent1"/>
                </a:solidFill>
              </a:rPr>
              <a:t>  </a:t>
            </a:r>
            <a:r>
              <a:rPr lang="en-GB" sz="5400" dirty="0" smtClean="0">
                <a:solidFill>
                  <a:schemeClr val="tx2"/>
                </a:solidFill>
              </a:rPr>
              <a:t>…know that</a:t>
            </a:r>
          </a:p>
          <a:p>
            <a:pPr algn="r"/>
            <a:r>
              <a:rPr lang="en-GB" sz="5400" dirty="0">
                <a:solidFill>
                  <a:schemeClr val="tx2"/>
                </a:solidFill>
              </a:rPr>
              <a:t> </a:t>
            </a:r>
            <a:r>
              <a:rPr lang="en-GB" sz="5400" b="1" dirty="0" smtClean="0">
                <a:solidFill>
                  <a:schemeClr val="tx2"/>
                </a:solidFill>
              </a:rPr>
              <a:t>causation</a:t>
            </a:r>
            <a:r>
              <a:rPr lang="en-GB" sz="5400" dirty="0" smtClean="0">
                <a:solidFill>
                  <a:schemeClr val="tx2"/>
                </a:solidFill>
              </a:rPr>
              <a:t> is  </a:t>
            </a:r>
          </a:p>
          <a:p>
            <a:pPr algn="r"/>
            <a:r>
              <a:rPr lang="en-GB" sz="5400" dirty="0">
                <a:solidFill>
                  <a:schemeClr val="tx2"/>
                </a:solidFill>
              </a:rPr>
              <a:t> </a:t>
            </a:r>
            <a:r>
              <a:rPr lang="en-GB" sz="5400" dirty="0" smtClean="0">
                <a:solidFill>
                  <a:schemeClr val="tx2"/>
                </a:solidFill>
              </a:rPr>
              <a:t>  complex     </a:t>
            </a:r>
            <a:endParaRPr lang="en-GB" sz="5400" dirty="0">
              <a:solidFill>
                <a:schemeClr val="tx2"/>
              </a:solidFill>
            </a:endParaRPr>
          </a:p>
        </p:txBody>
      </p:sp>
      <p:pic>
        <p:nvPicPr>
          <p:cNvPr id="2050" name="Picture 2" descr="http://bbcpersian7.com/images/doodle-arrow-clip-art-7.jpg"/>
          <p:cNvPicPr>
            <a:picLocks noChangeAspect="1" noChangeArrowheads="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3">
                    <a14:imgEffect>
                      <a14:backgroundRemoval t="76091" b="100000" l="53538" r="95462">
                        <a14:foregroundMark x1="61462" y1="81628" x2="64231" y2="87836"/>
                        <a14:foregroundMark x1="86846" y1="83473" x2="87077" y2="91191"/>
                        <a14:foregroundMark x1="62154" y1="86158" x2="85462" y2="89178"/>
                      </a14:backgroundRemoval>
                    </a14:imgEffect>
                  </a14:imgLayer>
                </a14:imgProps>
              </a:ext>
              <a:ext uri="{28A0092B-C50C-407E-A947-70E740481C1C}">
                <a14:useLocalDpi xmlns:a14="http://schemas.microsoft.com/office/drawing/2010/main" val="0"/>
              </a:ext>
            </a:extLst>
          </a:blip>
          <a:srcRect l="54024" t="76279" r="4530" b="-5424"/>
          <a:stretch/>
        </p:blipFill>
        <p:spPr bwMode="auto">
          <a:xfrm rot="16435489">
            <a:off x="5866482" y="3918980"/>
            <a:ext cx="2274140" cy="14653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bbcpersian7.com/images/doodle-arrow-clip-art-7.jpg"/>
          <p:cNvPicPr>
            <a:picLocks noChangeAspect="1" noChangeArrowheads="1"/>
          </p:cNvPicPr>
          <p:nvPr/>
        </p:nvPicPr>
        <p:blipFill rotWithShape="1">
          <a:blip r:embed="rId5">
            <a:duotone>
              <a:schemeClr val="accent5">
                <a:shade val="45000"/>
                <a:satMod val="135000"/>
              </a:schemeClr>
              <a:prstClr val="white"/>
            </a:duotone>
            <a:extLst>
              <a:ext uri="{BEBA8EAE-BF5A-486C-A8C5-ECC9F3942E4B}">
                <a14:imgProps xmlns:a14="http://schemas.microsoft.com/office/drawing/2010/main">
                  <a14:imgLayer r:embed="rId3">
                    <a14:imgEffect>
                      <a14:backgroundRemoval t="38087" b="68792" l="45692" r="97615">
                        <a14:foregroundMark x1="48538" y1="52433" x2="50231" y2="60235"/>
                        <a14:foregroundMark x1="54000" y1="52181" x2="56462" y2="58893"/>
                        <a14:foregroundMark x1="61462" y1="51678" x2="59846" y2="57802"/>
                        <a14:foregroundMark x1="67769" y1="51091" x2="89077" y2="61409"/>
                      </a14:backgroundRemoval>
                    </a14:imgEffect>
                  </a14:imgLayer>
                </a14:imgProps>
              </a:ext>
              <a:ext uri="{28A0092B-C50C-407E-A947-70E740481C1C}">
                <a14:useLocalDpi xmlns:a14="http://schemas.microsoft.com/office/drawing/2010/main" val="0"/>
              </a:ext>
            </a:extLst>
          </a:blip>
          <a:srcRect l="45952" t="38312" r="2102" b="31094"/>
          <a:stretch/>
        </p:blipFill>
        <p:spPr bwMode="auto">
          <a:xfrm rot="18946430" flipV="1">
            <a:off x="3014394" y="3897862"/>
            <a:ext cx="4090258" cy="16761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bbcpersian7.com/images/doodle-arrow-clip-art-7.jpg"/>
          <p:cNvPicPr>
            <a:picLocks noChangeAspect="1" noChangeArrowheads="1"/>
          </p:cNvPicPr>
          <p:nvPr/>
        </p:nvPicPr>
        <p:blipFill rotWithShape="1">
          <a:blip r:embed="rId6">
            <a:duotone>
              <a:schemeClr val="accent3">
                <a:shade val="45000"/>
                <a:satMod val="135000"/>
              </a:schemeClr>
              <a:prstClr val="white"/>
            </a:duotone>
            <a:extLst>
              <a:ext uri="{BEBA8EAE-BF5A-486C-A8C5-ECC9F3942E4B}">
                <a14:imgProps xmlns:a14="http://schemas.microsoft.com/office/drawing/2010/main">
                  <a14:imgLayer r:embed="rId3">
                    <a14:imgEffect>
                      <a14:backgroundRemoval t="36997" b="73909" l="0" r="42846">
                        <a14:foregroundMark x1="27923" y1="44379" x2="22538" y2="47232"/>
                        <a14:foregroundMark x1="4538" y1="46896" x2="5077" y2="53943"/>
                        <a14:foregroundMark x1="3692" y1="51174" x2="3692" y2="58977"/>
                        <a14:foregroundMark x1="4231" y1="59396" x2="37846" y2="57466"/>
                      </a14:backgroundRemoval>
                    </a14:imgEffect>
                  </a14:imgLayer>
                </a14:imgProps>
              </a:ext>
              <a:ext uri="{28A0092B-C50C-407E-A947-70E740481C1C}">
                <a14:useLocalDpi xmlns:a14="http://schemas.microsoft.com/office/drawing/2010/main" val="0"/>
              </a:ext>
            </a:extLst>
          </a:blip>
          <a:srcRect t="37241" r="56941" b="26017"/>
          <a:stretch/>
        </p:blipFill>
        <p:spPr bwMode="auto">
          <a:xfrm rot="651957">
            <a:off x="2462885" y="-44327"/>
            <a:ext cx="2940645" cy="22992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bbcpersian7.com/images/doodle-arrow-clip-art-7.jpg"/>
          <p:cNvPicPr>
            <a:picLocks noChangeAspect="1" noChangeArrowheads="1"/>
          </p:cNvPicPr>
          <p:nvPr/>
        </p:nvPicPr>
        <p:blipFill rotWithShape="1">
          <a:blip r:embed="rId7" cstate="print">
            <a:duotone>
              <a:schemeClr val="accent6">
                <a:shade val="45000"/>
                <a:satMod val="135000"/>
              </a:schemeClr>
              <a:prstClr val="white"/>
            </a:duotone>
            <a:extLst>
              <a:ext uri="{BEBA8EAE-BF5A-486C-A8C5-ECC9F3942E4B}">
                <a14:imgProps xmlns:a14="http://schemas.microsoft.com/office/drawing/2010/main">
                  <a14:imgLayer r:embed="rId8">
                    <a14:imgEffect>
                      <a14:backgroundRemoval t="36997" b="73909" l="0" r="42846">
                        <a14:foregroundMark x1="27923" y1="44379" x2="22538" y2="47232"/>
                        <a14:foregroundMark x1="4538" y1="46896" x2="5077" y2="53943"/>
                        <a14:foregroundMark x1="3692" y1="51174" x2="3692" y2="58977"/>
                        <a14:foregroundMark x1="4231" y1="59396" x2="37846" y2="57466"/>
                      </a14:backgroundRemoval>
                    </a14:imgEffect>
                  </a14:imgLayer>
                </a14:imgProps>
              </a:ext>
              <a:ext uri="{28A0092B-C50C-407E-A947-70E740481C1C}">
                <a14:useLocalDpi xmlns:a14="http://schemas.microsoft.com/office/drawing/2010/main" val="0"/>
              </a:ext>
            </a:extLst>
          </a:blip>
          <a:srcRect t="37241" r="56941" b="26017"/>
          <a:stretch/>
        </p:blipFill>
        <p:spPr bwMode="auto">
          <a:xfrm rot="651957">
            <a:off x="2779157" y="1286901"/>
            <a:ext cx="1083884" cy="84749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bbcpersian7.com/images/doodle-arrow-clip-art-7.jpg"/>
          <p:cNvPicPr>
            <a:picLocks noChangeAspect="1" noChangeArrowheads="1"/>
          </p:cNvPicPr>
          <p:nvPr/>
        </p:nvPicPr>
        <p:blipFill rotWithShape="1">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73742" b="99077" l="2462" r="52538">
                        <a14:foregroundMark x1="4385" y1="81628" x2="48462" y2="87752"/>
                        <a14:backgroundMark x1="3462" y1="82634" x2="7692" y2="80034"/>
                        <a14:backgroundMark x1="3231" y1="83473" x2="8846" y2="77768"/>
                      </a14:backgroundRemoval>
                    </a14:imgEffect>
                  </a14:imgLayer>
                </a14:imgProps>
              </a:ext>
              <a:ext uri="{28A0092B-C50C-407E-A947-70E740481C1C}">
                <a14:useLocalDpi xmlns:a14="http://schemas.microsoft.com/office/drawing/2010/main" val="0"/>
              </a:ext>
            </a:extLst>
          </a:blip>
          <a:srcRect l="2510" t="74014" r="45824" b="-42"/>
          <a:stretch/>
        </p:blipFill>
        <p:spPr bwMode="auto">
          <a:xfrm rot="20056954" flipV="1">
            <a:off x="1748811" y="2736607"/>
            <a:ext cx="3240360" cy="14958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bbcpersian7.com/images/doodle-arrow-clip-art-7.jpg"/>
          <p:cNvPicPr>
            <a:picLocks noChangeAspect="1" noChangeArrowheads="1"/>
          </p:cNvPicPr>
          <p:nvPr/>
        </p:nvPicPr>
        <p:blipFill rotWithShape="1">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73742" b="99077" l="2462" r="52538">
                        <a14:foregroundMark x1="4385" y1="81628" x2="48462" y2="87752"/>
                        <a14:backgroundMark x1="3462" y1="82634" x2="7692" y2="80034"/>
                        <a14:backgroundMark x1="3231" y1="83473" x2="8846" y2="77768"/>
                      </a14:backgroundRemoval>
                    </a14:imgEffect>
                  </a14:imgLayer>
                </a14:imgProps>
              </a:ext>
              <a:ext uri="{28A0092B-C50C-407E-A947-70E740481C1C}">
                <a14:useLocalDpi xmlns:a14="http://schemas.microsoft.com/office/drawing/2010/main" val="0"/>
              </a:ext>
            </a:extLst>
          </a:blip>
          <a:srcRect l="2510" t="74014" r="45824" b="-42"/>
          <a:stretch/>
        </p:blipFill>
        <p:spPr bwMode="auto">
          <a:xfrm rot="19178388" flipV="1">
            <a:off x="656844" y="3999633"/>
            <a:ext cx="3240360" cy="149586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218963" y="4385355"/>
            <a:ext cx="1961549" cy="2246769"/>
          </a:xfrm>
          <a:prstGeom prst="rect">
            <a:avLst/>
          </a:prstGeom>
        </p:spPr>
        <p:txBody>
          <a:bodyPr wrap="square">
            <a:spAutoFit/>
          </a:bodyPr>
          <a:lstStyle/>
          <a:p>
            <a:r>
              <a:rPr lang="en-GB" sz="2800" dirty="0"/>
              <a:t>Change happens because of </a:t>
            </a:r>
            <a:r>
              <a:rPr lang="en-GB" sz="2800" b="1" dirty="0">
                <a:solidFill>
                  <a:schemeClr val="accent1"/>
                </a:solidFill>
              </a:rPr>
              <a:t>MULTIPLE </a:t>
            </a:r>
            <a:r>
              <a:rPr lang="en-GB" sz="2800" b="1" dirty="0" smtClean="0">
                <a:solidFill>
                  <a:schemeClr val="accent1"/>
                </a:solidFill>
              </a:rPr>
              <a:t>CAUSES</a:t>
            </a:r>
            <a:endParaRPr lang="en-GB" sz="2800" dirty="0">
              <a:solidFill>
                <a:schemeClr val="accent1"/>
              </a:solidFill>
            </a:endParaRPr>
          </a:p>
        </p:txBody>
      </p:sp>
      <p:sp>
        <p:nvSpPr>
          <p:cNvPr id="14" name="Rectangle 13"/>
          <p:cNvSpPr/>
          <p:nvPr/>
        </p:nvSpPr>
        <p:spPr>
          <a:xfrm rot="804118">
            <a:off x="-33777" y="-23450"/>
            <a:ext cx="2631421" cy="954107"/>
          </a:xfrm>
          <a:prstGeom prst="rect">
            <a:avLst/>
          </a:prstGeom>
        </p:spPr>
        <p:txBody>
          <a:bodyPr wrap="square">
            <a:spAutoFit/>
          </a:bodyPr>
          <a:lstStyle/>
          <a:p>
            <a:pPr algn="r"/>
            <a:r>
              <a:rPr lang="en-GB" sz="2800" dirty="0" smtClean="0"/>
              <a:t>Causes </a:t>
            </a:r>
          </a:p>
          <a:p>
            <a:pPr algn="r"/>
            <a:r>
              <a:rPr lang="en-GB" sz="2800" dirty="0" smtClean="0"/>
              <a:t>have different</a:t>
            </a:r>
            <a:endParaRPr lang="en-GB" sz="2800" dirty="0"/>
          </a:p>
        </p:txBody>
      </p:sp>
      <p:sp>
        <p:nvSpPr>
          <p:cNvPr id="15" name="Rectangle 14"/>
          <p:cNvSpPr/>
          <p:nvPr/>
        </p:nvSpPr>
        <p:spPr>
          <a:xfrm rot="774078">
            <a:off x="2853362" y="538058"/>
            <a:ext cx="1976823" cy="954107"/>
          </a:xfrm>
          <a:prstGeom prst="rect">
            <a:avLst/>
          </a:prstGeom>
        </p:spPr>
        <p:txBody>
          <a:bodyPr wrap="none">
            <a:spAutoFit/>
          </a:bodyPr>
          <a:lstStyle/>
          <a:p>
            <a:r>
              <a:rPr lang="en-GB" sz="2800" b="1" dirty="0">
                <a:solidFill>
                  <a:schemeClr val="accent3">
                    <a:lumMod val="75000"/>
                  </a:schemeClr>
                </a:solidFill>
              </a:rPr>
              <a:t>LEVELS OF </a:t>
            </a:r>
            <a:endParaRPr lang="en-GB" sz="2800" b="1" dirty="0" smtClean="0">
              <a:solidFill>
                <a:schemeClr val="accent3">
                  <a:lumMod val="75000"/>
                </a:schemeClr>
              </a:solidFill>
            </a:endParaRPr>
          </a:p>
          <a:p>
            <a:r>
              <a:rPr lang="en-GB" sz="2800" b="1" dirty="0" smtClean="0">
                <a:solidFill>
                  <a:schemeClr val="accent3">
                    <a:lumMod val="75000"/>
                  </a:schemeClr>
                </a:solidFill>
              </a:rPr>
              <a:t>INFLUENCE</a:t>
            </a:r>
            <a:r>
              <a:rPr lang="en-GB" sz="2800" dirty="0" smtClean="0">
                <a:solidFill>
                  <a:schemeClr val="accent3">
                    <a:lumMod val="75000"/>
                  </a:schemeClr>
                </a:solidFill>
              </a:rPr>
              <a:t> </a:t>
            </a:r>
            <a:endParaRPr lang="en-GB" sz="2800" dirty="0">
              <a:solidFill>
                <a:schemeClr val="accent3">
                  <a:lumMod val="75000"/>
                </a:schemeClr>
              </a:solidFill>
            </a:endParaRPr>
          </a:p>
        </p:txBody>
      </p:sp>
      <p:sp>
        <p:nvSpPr>
          <p:cNvPr id="17" name="Rectangle 16"/>
          <p:cNvSpPr/>
          <p:nvPr/>
        </p:nvSpPr>
        <p:spPr>
          <a:xfrm rot="19131863">
            <a:off x="5114487" y="4563562"/>
            <a:ext cx="1156323" cy="523220"/>
          </a:xfrm>
          <a:prstGeom prst="rect">
            <a:avLst/>
          </a:prstGeom>
        </p:spPr>
        <p:txBody>
          <a:bodyPr wrap="square">
            <a:spAutoFit/>
          </a:bodyPr>
          <a:lstStyle/>
          <a:p>
            <a:r>
              <a:rPr lang="en-GB" sz="2800" dirty="0" smtClean="0"/>
              <a:t>causes</a:t>
            </a:r>
            <a:endParaRPr lang="en-GB" sz="2800" dirty="0"/>
          </a:p>
        </p:txBody>
      </p:sp>
      <p:sp>
        <p:nvSpPr>
          <p:cNvPr id="18" name="Rectangle 17"/>
          <p:cNvSpPr/>
          <p:nvPr/>
        </p:nvSpPr>
        <p:spPr>
          <a:xfrm rot="19212511">
            <a:off x="2906202" y="4395741"/>
            <a:ext cx="2509020" cy="523220"/>
          </a:xfrm>
          <a:prstGeom prst="rect">
            <a:avLst/>
          </a:prstGeom>
        </p:spPr>
        <p:txBody>
          <a:bodyPr wrap="none">
            <a:spAutoFit/>
          </a:bodyPr>
          <a:lstStyle/>
          <a:p>
            <a:r>
              <a:rPr lang="en-GB" sz="2800" dirty="0"/>
              <a:t>There are often </a:t>
            </a:r>
            <a:endParaRPr lang="en-GB" dirty="0"/>
          </a:p>
        </p:txBody>
      </p:sp>
      <p:sp>
        <p:nvSpPr>
          <p:cNvPr id="20" name="Rectangle 19"/>
          <p:cNvSpPr/>
          <p:nvPr/>
        </p:nvSpPr>
        <p:spPr>
          <a:xfrm rot="19665565">
            <a:off x="2436710" y="6021120"/>
            <a:ext cx="1207062" cy="442401"/>
          </a:xfrm>
          <a:prstGeom prst="rect">
            <a:avLst/>
          </a:prstGeom>
        </p:spPr>
        <p:txBody>
          <a:bodyPr wrap="none">
            <a:prstTxWarp prst="textCurveUp">
              <a:avLst>
                <a:gd name="adj" fmla="val 25889"/>
              </a:avLst>
            </a:prstTxWarp>
            <a:spAutoFit/>
          </a:bodyPr>
          <a:lstStyle/>
          <a:p>
            <a:r>
              <a:rPr lang="en-GB" sz="2800" b="1" dirty="0">
                <a:solidFill>
                  <a:srgbClr val="F5C040">
                    <a:lumMod val="75000"/>
                  </a:srgbClr>
                </a:solidFill>
              </a:rPr>
              <a:t>LONG-</a:t>
            </a:r>
            <a:endParaRPr lang="en-GB" dirty="0"/>
          </a:p>
        </p:txBody>
      </p:sp>
      <p:sp>
        <p:nvSpPr>
          <p:cNvPr id="22" name="Rectangle 21"/>
          <p:cNvSpPr/>
          <p:nvPr/>
        </p:nvSpPr>
        <p:spPr>
          <a:xfrm rot="19117486">
            <a:off x="4182257" y="5067066"/>
            <a:ext cx="412292" cy="523220"/>
          </a:xfrm>
          <a:prstGeom prst="rect">
            <a:avLst/>
          </a:prstGeom>
        </p:spPr>
        <p:txBody>
          <a:bodyPr wrap="none">
            <a:spAutoFit/>
          </a:bodyPr>
          <a:lstStyle/>
          <a:p>
            <a:r>
              <a:rPr lang="en-GB" sz="2800" b="1" dirty="0">
                <a:solidFill>
                  <a:srgbClr val="F5C040">
                    <a:lumMod val="75000"/>
                  </a:srgbClr>
                </a:solidFill>
              </a:rPr>
              <a:t>&amp;</a:t>
            </a:r>
            <a:endParaRPr lang="en-GB" dirty="0"/>
          </a:p>
        </p:txBody>
      </p:sp>
      <p:sp>
        <p:nvSpPr>
          <p:cNvPr id="24" name="Rectangle 23"/>
          <p:cNvSpPr/>
          <p:nvPr/>
        </p:nvSpPr>
        <p:spPr>
          <a:xfrm rot="19038196">
            <a:off x="4387703" y="4040859"/>
            <a:ext cx="2166170" cy="523220"/>
          </a:xfrm>
          <a:prstGeom prst="rect">
            <a:avLst/>
          </a:prstGeom>
        </p:spPr>
        <p:txBody>
          <a:bodyPr wrap="none">
            <a:spAutoFit/>
          </a:bodyPr>
          <a:lstStyle/>
          <a:p>
            <a:r>
              <a:rPr lang="en-GB" sz="2800" b="1" dirty="0" smtClean="0">
                <a:solidFill>
                  <a:schemeClr val="accent5">
                    <a:lumMod val="75000"/>
                  </a:schemeClr>
                </a:solidFill>
              </a:rPr>
              <a:t>SHORT-TERM</a:t>
            </a:r>
            <a:endParaRPr lang="en-GB" sz="2800" dirty="0"/>
          </a:p>
        </p:txBody>
      </p:sp>
      <p:pic>
        <p:nvPicPr>
          <p:cNvPr id="27" name="Picture 2" descr="http://bbcpersian7.com/images/doodle-arrow-clip-art-7.jpg"/>
          <p:cNvPicPr>
            <a:picLocks noChangeAspect="1" noChangeArrowheads="1"/>
          </p:cNvPicPr>
          <p:nvPr/>
        </p:nvPicPr>
        <p:blipFill rotWithShape="1">
          <a:blip r:embed="rId9" cstate="print">
            <a:duotone>
              <a:schemeClr val="accent6">
                <a:shade val="45000"/>
                <a:satMod val="135000"/>
              </a:schemeClr>
              <a:prstClr val="white"/>
            </a:duotone>
            <a:extLst>
              <a:ext uri="{BEBA8EAE-BF5A-486C-A8C5-ECC9F3942E4B}">
                <a14:imgProps xmlns:a14="http://schemas.microsoft.com/office/drawing/2010/main">
                  <a14:imgLayer r:embed="rId10">
                    <a14:imgEffect>
                      <a14:backgroundRemoval t="76091" b="100000" l="53538" r="95462">
                        <a14:foregroundMark x1="61462" y1="81628" x2="64231" y2="87836"/>
                        <a14:foregroundMark x1="86846" y1="83473" x2="87077" y2="91191"/>
                        <a14:foregroundMark x1="62154" y1="86158" x2="85462" y2="89178"/>
                      </a14:backgroundRemoval>
                    </a14:imgEffect>
                  </a14:imgLayer>
                </a14:imgProps>
              </a:ext>
              <a:ext uri="{28A0092B-C50C-407E-A947-70E740481C1C}">
                <a14:useLocalDpi xmlns:a14="http://schemas.microsoft.com/office/drawing/2010/main" val="0"/>
              </a:ext>
            </a:extLst>
          </a:blip>
          <a:srcRect l="54024" t="76279" r="4530" b="-5424"/>
          <a:stretch/>
        </p:blipFill>
        <p:spPr bwMode="auto">
          <a:xfrm rot="13173455">
            <a:off x="7649337" y="3370226"/>
            <a:ext cx="1793880" cy="115592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http://bbcpersian7.com/images/doodle-arrow-clip-art-7.jpg"/>
          <p:cNvPicPr>
            <a:picLocks noChangeAspect="1" noChangeArrowheads="1"/>
          </p:cNvPicPr>
          <p:nvPr/>
        </p:nvPicPr>
        <p:blipFill rotWithShape="1">
          <a:blip r:embed="rId11" cstate="print">
            <a:duotone>
              <a:schemeClr val="accent6">
                <a:shade val="45000"/>
                <a:satMod val="135000"/>
              </a:schemeClr>
              <a:prstClr val="white"/>
            </a:duotone>
            <a:extLst>
              <a:ext uri="{BEBA8EAE-BF5A-486C-A8C5-ECC9F3942E4B}">
                <a14:imgProps xmlns:a14="http://schemas.microsoft.com/office/drawing/2010/main">
                  <a14:imgLayer r:embed="rId12">
                    <a14:imgEffect>
                      <a14:backgroundRemoval t="76091" b="100000" l="53538" r="95462">
                        <a14:foregroundMark x1="61462" y1="81628" x2="64231" y2="87836"/>
                        <a14:foregroundMark x1="86846" y1="83473" x2="87077" y2="91191"/>
                        <a14:foregroundMark x1="62154" y1="86158" x2="85462" y2="89178"/>
                      </a14:backgroundRemoval>
                    </a14:imgEffect>
                  </a14:imgLayer>
                </a14:imgProps>
              </a:ext>
              <a:ext uri="{28A0092B-C50C-407E-A947-70E740481C1C}">
                <a14:useLocalDpi xmlns:a14="http://schemas.microsoft.com/office/drawing/2010/main" val="0"/>
              </a:ext>
            </a:extLst>
          </a:blip>
          <a:srcRect l="54024" t="76279" r="4530" b="-5424"/>
          <a:stretch/>
        </p:blipFill>
        <p:spPr bwMode="auto">
          <a:xfrm rot="15206069">
            <a:off x="7303827" y="3637417"/>
            <a:ext cx="837282" cy="539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5504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Multidocument 2"/>
          <p:cNvSpPr/>
          <p:nvPr/>
        </p:nvSpPr>
        <p:spPr>
          <a:xfrm flipH="1">
            <a:off x="177825" y="157122"/>
            <a:ext cx="5258269" cy="3469868"/>
          </a:xfrm>
          <a:prstGeom prst="flowChartMultidocument">
            <a:avLst/>
          </a:prstGeom>
          <a:noFill/>
          <a:ln w="76200">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solidFill>
                <a:schemeClr val="bg2">
                  <a:lumMod val="25000"/>
                </a:schemeClr>
              </a:solidFill>
            </a:endParaRPr>
          </a:p>
        </p:txBody>
      </p:sp>
      <p:sp>
        <p:nvSpPr>
          <p:cNvPr id="4" name="TextBox 3"/>
          <p:cNvSpPr txBox="1"/>
          <p:nvPr/>
        </p:nvSpPr>
        <p:spPr>
          <a:xfrm>
            <a:off x="1043608" y="548680"/>
            <a:ext cx="4815257" cy="2585323"/>
          </a:xfrm>
          <a:prstGeom prst="rect">
            <a:avLst/>
          </a:prstGeom>
          <a:noFill/>
        </p:spPr>
        <p:txBody>
          <a:bodyPr wrap="square" rtlCol="0">
            <a:spAutoFit/>
          </a:bodyPr>
          <a:lstStyle/>
          <a:p>
            <a:r>
              <a:rPr lang="en-GB" sz="5400" dirty="0" smtClean="0">
                <a:solidFill>
                  <a:schemeClr val="bg2">
                    <a:lumMod val="25000"/>
                  </a:schemeClr>
                </a:solidFill>
              </a:rPr>
              <a:t>…are very careful with </a:t>
            </a:r>
            <a:r>
              <a:rPr lang="en-GB" sz="5400" b="1" dirty="0" smtClean="0">
                <a:solidFill>
                  <a:schemeClr val="bg2">
                    <a:lumMod val="25000"/>
                  </a:schemeClr>
                </a:solidFill>
              </a:rPr>
              <a:t>consequences</a:t>
            </a:r>
            <a:endParaRPr lang="en-GB" sz="5400" b="1" dirty="0">
              <a:solidFill>
                <a:schemeClr val="bg2">
                  <a:lumMod val="25000"/>
                </a:schemeClr>
              </a:solidFill>
            </a:endParaRPr>
          </a:p>
        </p:txBody>
      </p:sp>
      <p:pic>
        <p:nvPicPr>
          <p:cNvPr id="5" name="Picture 2" descr="http://bbcpersian7.com/images/doodle-arrow-clip-art-7.jpg"/>
          <p:cNvPicPr>
            <a:picLocks noChangeAspect="1" noChangeArrowheads="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backgroundRemoval t="36997" b="73909" l="0" r="42846">
                        <a14:foregroundMark x1="27923" y1="44379" x2="22538" y2="47232"/>
                        <a14:foregroundMark x1="4538" y1="46896" x2="5077" y2="53943"/>
                        <a14:foregroundMark x1="3692" y1="51174" x2="3692" y2="58977"/>
                        <a14:foregroundMark x1="4231" y1="59396" x2="37846" y2="57466"/>
                      </a14:backgroundRemoval>
                    </a14:imgEffect>
                  </a14:imgLayer>
                </a14:imgProps>
              </a:ext>
              <a:ext uri="{28A0092B-C50C-407E-A947-70E740481C1C}">
                <a14:useLocalDpi xmlns:a14="http://schemas.microsoft.com/office/drawing/2010/main" val="0"/>
              </a:ext>
            </a:extLst>
          </a:blip>
          <a:srcRect t="37241" r="56941" b="26017"/>
          <a:stretch/>
        </p:blipFill>
        <p:spPr bwMode="auto">
          <a:xfrm rot="651957">
            <a:off x="5137703" y="2098009"/>
            <a:ext cx="1759170" cy="137549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bbcpersian7.com/images/doodle-arrow-clip-art-7.jpg"/>
          <p:cNvPicPr>
            <a:picLocks noChangeAspect="1" noChangeArrowheads="1"/>
          </p:cNvPicPr>
          <p:nvPr/>
        </p:nvPicPr>
        <p:blipFill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backgroundRemoval t="76091" b="100000" l="53538" r="95462">
                        <a14:foregroundMark x1="61462" y1="81628" x2="64231" y2="87836"/>
                        <a14:foregroundMark x1="86846" y1="83473" x2="87077" y2="91191"/>
                        <a14:foregroundMark x1="62154" y1="86158" x2="85462" y2="89178"/>
                      </a14:backgroundRemoval>
                    </a14:imgEffect>
                  </a14:imgLayer>
                </a14:imgProps>
              </a:ext>
              <a:ext uri="{28A0092B-C50C-407E-A947-70E740481C1C}">
                <a14:useLocalDpi xmlns:a14="http://schemas.microsoft.com/office/drawing/2010/main" val="0"/>
              </a:ext>
            </a:extLst>
          </a:blip>
          <a:srcRect l="54024" t="76279" r="4530" b="-5424"/>
          <a:stretch/>
        </p:blipFill>
        <p:spPr bwMode="auto">
          <a:xfrm>
            <a:off x="4962503" y="605043"/>
            <a:ext cx="3712000" cy="23919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bbcpersian7.com/images/doodle-arrow-clip-art-7.jpg"/>
          <p:cNvPicPr>
            <a:picLocks noChangeAspect="1" noChangeArrowheads="1"/>
          </p:cNvPicPr>
          <p:nvPr/>
        </p:nvPicPr>
        <p:blipFill rotWithShape="1">
          <a:blip r:embed="rId6">
            <a:duotone>
              <a:schemeClr val="accent1">
                <a:shade val="45000"/>
                <a:satMod val="135000"/>
              </a:schemeClr>
              <a:prstClr val="white"/>
            </a:duotone>
            <a:extLst>
              <a:ext uri="{BEBA8EAE-BF5A-486C-A8C5-ECC9F3942E4B}">
                <a14:imgProps xmlns:a14="http://schemas.microsoft.com/office/drawing/2010/main">
                  <a14:imgLayer r:embed="rId5">
                    <a14:imgEffect>
                      <a14:backgroundRemoval t="38087" b="68792" l="45692" r="97615">
                        <a14:foregroundMark x1="48538" y1="52433" x2="50231" y2="60235"/>
                        <a14:foregroundMark x1="54000" y1="52181" x2="56462" y2="58893"/>
                        <a14:foregroundMark x1="61462" y1="51678" x2="59846" y2="57802"/>
                        <a14:foregroundMark x1="67769" y1="51091" x2="89077" y2="61409"/>
                      </a14:backgroundRemoval>
                    </a14:imgEffect>
                  </a14:imgLayer>
                </a14:imgProps>
              </a:ext>
              <a:ext uri="{28A0092B-C50C-407E-A947-70E740481C1C}">
                <a14:useLocalDpi xmlns:a14="http://schemas.microsoft.com/office/drawing/2010/main" val="0"/>
              </a:ext>
            </a:extLst>
          </a:blip>
          <a:srcRect l="45952" t="38312" r="2102" b="31094"/>
          <a:stretch/>
        </p:blipFill>
        <p:spPr bwMode="auto">
          <a:xfrm rot="321522" flipV="1">
            <a:off x="4561101" y="3760350"/>
            <a:ext cx="4090258" cy="167618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rot="521087">
            <a:off x="4820472" y="2360118"/>
            <a:ext cx="1230568" cy="523220"/>
          </a:xfrm>
          <a:prstGeom prst="rect">
            <a:avLst/>
          </a:prstGeom>
        </p:spPr>
        <p:txBody>
          <a:bodyPr wrap="square">
            <a:spAutoFit/>
          </a:bodyPr>
          <a:lstStyle/>
          <a:p>
            <a:pPr algn="r"/>
            <a:r>
              <a:rPr lang="en-GB" sz="2800" dirty="0" smtClean="0"/>
              <a:t>or</a:t>
            </a:r>
            <a:endParaRPr lang="en-GB" sz="2800" dirty="0"/>
          </a:p>
        </p:txBody>
      </p:sp>
      <p:sp>
        <p:nvSpPr>
          <p:cNvPr id="13" name="Rectangle 12"/>
          <p:cNvSpPr/>
          <p:nvPr/>
        </p:nvSpPr>
        <p:spPr>
          <a:xfrm rot="623669">
            <a:off x="4779114" y="4885577"/>
            <a:ext cx="2608746" cy="353498"/>
          </a:xfrm>
          <a:prstGeom prst="rect">
            <a:avLst/>
          </a:prstGeom>
        </p:spPr>
        <p:txBody>
          <a:bodyPr wrap="square">
            <a:prstTxWarp prst="textChevronInverted">
              <a:avLst/>
            </a:prstTxWarp>
            <a:spAutoFit/>
          </a:bodyPr>
          <a:lstStyle/>
          <a:p>
            <a:pPr algn="r"/>
            <a:r>
              <a:rPr lang="en-GB" sz="2800" dirty="0" smtClean="0"/>
              <a:t>consequences</a:t>
            </a:r>
            <a:endParaRPr lang="en-GB" sz="2800" dirty="0"/>
          </a:p>
        </p:txBody>
      </p:sp>
      <p:sp>
        <p:nvSpPr>
          <p:cNvPr id="14" name="Rectangle 13"/>
          <p:cNvSpPr/>
          <p:nvPr/>
        </p:nvSpPr>
        <p:spPr>
          <a:xfrm rot="400193">
            <a:off x="5088279" y="3717519"/>
            <a:ext cx="2509020" cy="356670"/>
          </a:xfrm>
          <a:prstGeom prst="rect">
            <a:avLst/>
          </a:prstGeom>
        </p:spPr>
        <p:txBody>
          <a:bodyPr wrap="none">
            <a:prstTxWarp prst="textChevronInverted">
              <a:avLst/>
            </a:prstTxWarp>
            <a:spAutoFit/>
          </a:bodyPr>
          <a:lstStyle/>
          <a:p>
            <a:r>
              <a:rPr lang="en-GB" sz="2800" dirty="0"/>
              <a:t>There are often </a:t>
            </a:r>
            <a:endParaRPr lang="en-GB" dirty="0"/>
          </a:p>
        </p:txBody>
      </p:sp>
      <p:sp>
        <p:nvSpPr>
          <p:cNvPr id="15" name="Rectangle 14"/>
          <p:cNvSpPr/>
          <p:nvPr/>
        </p:nvSpPr>
        <p:spPr>
          <a:xfrm rot="1233375">
            <a:off x="3541721" y="3770848"/>
            <a:ext cx="1207062" cy="442401"/>
          </a:xfrm>
          <a:prstGeom prst="rect">
            <a:avLst/>
          </a:prstGeom>
        </p:spPr>
        <p:txBody>
          <a:bodyPr wrap="none">
            <a:prstTxWarp prst="textCurveUp">
              <a:avLst>
                <a:gd name="adj" fmla="val 25889"/>
              </a:avLst>
            </a:prstTxWarp>
            <a:spAutoFit/>
          </a:bodyPr>
          <a:lstStyle/>
          <a:p>
            <a:r>
              <a:rPr lang="en-GB" sz="2800" b="1" dirty="0">
                <a:solidFill>
                  <a:schemeClr val="accent1">
                    <a:lumMod val="75000"/>
                  </a:schemeClr>
                </a:solidFill>
              </a:rPr>
              <a:t>LONG-</a:t>
            </a:r>
            <a:endParaRPr lang="en-GB" dirty="0">
              <a:solidFill>
                <a:schemeClr val="accent1">
                  <a:lumMod val="75000"/>
                </a:schemeClr>
              </a:solidFill>
            </a:endParaRPr>
          </a:p>
        </p:txBody>
      </p:sp>
      <p:sp>
        <p:nvSpPr>
          <p:cNvPr id="16" name="Rectangle 15"/>
          <p:cNvSpPr/>
          <p:nvPr/>
        </p:nvSpPr>
        <p:spPr>
          <a:xfrm rot="580512">
            <a:off x="5477131" y="4180005"/>
            <a:ext cx="412292" cy="523220"/>
          </a:xfrm>
          <a:prstGeom prst="rect">
            <a:avLst/>
          </a:prstGeom>
        </p:spPr>
        <p:txBody>
          <a:bodyPr wrap="none">
            <a:spAutoFit/>
          </a:bodyPr>
          <a:lstStyle/>
          <a:p>
            <a:r>
              <a:rPr lang="en-GB" sz="2800" b="1" dirty="0">
                <a:solidFill>
                  <a:schemeClr val="accent1">
                    <a:lumMod val="75000"/>
                  </a:schemeClr>
                </a:solidFill>
              </a:rPr>
              <a:t>&amp;</a:t>
            </a:r>
            <a:endParaRPr lang="en-GB" dirty="0">
              <a:solidFill>
                <a:schemeClr val="accent1">
                  <a:lumMod val="75000"/>
                </a:schemeClr>
              </a:solidFill>
            </a:endParaRPr>
          </a:p>
        </p:txBody>
      </p:sp>
      <p:sp>
        <p:nvSpPr>
          <p:cNvPr id="17" name="Rectangle 16"/>
          <p:cNvSpPr/>
          <p:nvPr/>
        </p:nvSpPr>
        <p:spPr>
          <a:xfrm rot="231160">
            <a:off x="6098618" y="4417773"/>
            <a:ext cx="2166170" cy="523220"/>
          </a:xfrm>
          <a:prstGeom prst="rect">
            <a:avLst/>
          </a:prstGeom>
        </p:spPr>
        <p:txBody>
          <a:bodyPr wrap="none">
            <a:spAutoFit/>
          </a:bodyPr>
          <a:lstStyle/>
          <a:p>
            <a:r>
              <a:rPr lang="en-GB" sz="2800" b="1" dirty="0" smtClean="0">
                <a:solidFill>
                  <a:schemeClr val="accent1">
                    <a:lumMod val="75000"/>
                  </a:schemeClr>
                </a:solidFill>
              </a:rPr>
              <a:t>SHORT-TERM</a:t>
            </a:r>
            <a:endParaRPr lang="en-GB" sz="2800" dirty="0">
              <a:solidFill>
                <a:schemeClr val="accent1">
                  <a:lumMod val="75000"/>
                </a:schemeClr>
              </a:solidFill>
            </a:endParaRPr>
          </a:p>
        </p:txBody>
      </p:sp>
      <p:sp>
        <p:nvSpPr>
          <p:cNvPr id="18" name="Rectangle 17"/>
          <p:cNvSpPr/>
          <p:nvPr/>
        </p:nvSpPr>
        <p:spPr>
          <a:xfrm>
            <a:off x="35496" y="4638615"/>
            <a:ext cx="3049178" cy="2246769"/>
          </a:xfrm>
          <a:prstGeom prst="rect">
            <a:avLst/>
          </a:prstGeom>
        </p:spPr>
        <p:txBody>
          <a:bodyPr wrap="square">
            <a:spAutoFit/>
          </a:bodyPr>
          <a:lstStyle/>
          <a:p>
            <a:r>
              <a:rPr lang="en-GB" sz="2800" dirty="0" smtClean="0"/>
              <a:t>Events must be </a:t>
            </a:r>
            <a:r>
              <a:rPr lang="en-GB" sz="2800" b="1" dirty="0" smtClean="0">
                <a:solidFill>
                  <a:schemeClr val="accent4">
                    <a:lumMod val="75000"/>
                  </a:schemeClr>
                </a:solidFill>
              </a:rPr>
              <a:t>LINKED TOGETHER</a:t>
            </a:r>
            <a:r>
              <a:rPr lang="en-GB" sz="2800" dirty="0" smtClean="0"/>
              <a:t> for one to be a consequence of the other</a:t>
            </a:r>
            <a:endParaRPr lang="en-GB" sz="2800" dirty="0"/>
          </a:p>
        </p:txBody>
      </p:sp>
      <p:sp>
        <p:nvSpPr>
          <p:cNvPr id="19" name="Rectangle 18"/>
          <p:cNvSpPr/>
          <p:nvPr/>
        </p:nvSpPr>
        <p:spPr>
          <a:xfrm rot="399234">
            <a:off x="6015660" y="1310356"/>
            <a:ext cx="1990185" cy="504718"/>
          </a:xfrm>
          <a:prstGeom prst="rect">
            <a:avLst/>
          </a:prstGeom>
        </p:spPr>
        <p:txBody>
          <a:bodyPr wrap="square">
            <a:prstTxWarp prst="textFadeRight">
              <a:avLst/>
            </a:prstTxWarp>
            <a:spAutoFit/>
          </a:bodyPr>
          <a:lstStyle/>
          <a:p>
            <a:r>
              <a:rPr lang="en-GB" sz="2800" b="1" dirty="0" smtClean="0">
                <a:solidFill>
                  <a:schemeClr val="accent3">
                    <a:lumMod val="75000"/>
                  </a:schemeClr>
                </a:solidFill>
              </a:rPr>
              <a:t>DIRECT</a:t>
            </a:r>
            <a:endParaRPr lang="en-GB" sz="2800" b="1" dirty="0">
              <a:solidFill>
                <a:schemeClr val="accent3">
                  <a:lumMod val="75000"/>
                </a:schemeClr>
              </a:solidFill>
            </a:endParaRPr>
          </a:p>
        </p:txBody>
      </p:sp>
      <p:pic>
        <p:nvPicPr>
          <p:cNvPr id="20" name="Picture 2" descr="http://bbcpersian7.com/images/doodle-arrow-clip-art-7.jpg"/>
          <p:cNvPicPr>
            <a:picLocks noChangeAspect="1" noChangeArrowheads="1"/>
          </p:cNvPicPr>
          <p:nvPr/>
        </p:nvPicPr>
        <p:blipFill rotWithShape="1">
          <a:blip r:embed="rId7">
            <a:duotone>
              <a:schemeClr val="accent2">
                <a:shade val="45000"/>
                <a:satMod val="135000"/>
              </a:schemeClr>
              <a:prstClr val="white"/>
            </a:duotone>
            <a:extLst>
              <a:ext uri="{BEBA8EAE-BF5A-486C-A8C5-ECC9F3942E4B}">
                <a14:imgProps xmlns:a14="http://schemas.microsoft.com/office/drawing/2010/main">
                  <a14:imgLayer r:embed="rId5">
                    <a14:imgEffect>
                      <a14:backgroundRemoval t="36997" b="73909" l="0" r="42846">
                        <a14:foregroundMark x1="27923" y1="44379" x2="22538" y2="47232"/>
                        <a14:foregroundMark x1="4538" y1="46896" x2="5077" y2="53943"/>
                        <a14:foregroundMark x1="3692" y1="51174" x2="3692" y2="58977"/>
                        <a14:foregroundMark x1="4231" y1="59396" x2="37846" y2="57466"/>
                      </a14:backgroundRemoval>
                    </a14:imgEffect>
                  </a14:imgLayer>
                </a14:imgProps>
              </a:ext>
              <a:ext uri="{28A0092B-C50C-407E-A947-70E740481C1C}">
                <a14:useLocalDpi xmlns:a14="http://schemas.microsoft.com/office/drawing/2010/main" val="0"/>
              </a:ext>
            </a:extLst>
          </a:blip>
          <a:srcRect t="37241" r="56941" b="26017"/>
          <a:stretch/>
        </p:blipFill>
        <p:spPr bwMode="auto">
          <a:xfrm rot="20629350">
            <a:off x="6217313" y="2229019"/>
            <a:ext cx="2953386" cy="1375498"/>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rot="808757">
            <a:off x="4649934" y="9764"/>
            <a:ext cx="2728770" cy="954107"/>
          </a:xfrm>
          <a:prstGeom prst="rect">
            <a:avLst/>
          </a:prstGeom>
        </p:spPr>
        <p:txBody>
          <a:bodyPr wrap="square">
            <a:spAutoFit/>
          </a:bodyPr>
          <a:lstStyle/>
          <a:p>
            <a:pPr algn="r"/>
            <a:r>
              <a:rPr lang="en-GB" sz="2800" dirty="0" smtClean="0"/>
              <a:t>Consequences can be</a:t>
            </a:r>
            <a:endParaRPr lang="en-GB" sz="2800" dirty="0"/>
          </a:p>
        </p:txBody>
      </p:sp>
      <p:sp>
        <p:nvSpPr>
          <p:cNvPr id="22" name="Rectangle 21"/>
          <p:cNvSpPr/>
          <p:nvPr/>
        </p:nvSpPr>
        <p:spPr>
          <a:xfrm rot="20643000">
            <a:off x="6778434" y="2633869"/>
            <a:ext cx="1990185" cy="523220"/>
          </a:xfrm>
          <a:prstGeom prst="rect">
            <a:avLst/>
          </a:prstGeom>
        </p:spPr>
        <p:txBody>
          <a:bodyPr wrap="square">
            <a:spAutoFit/>
          </a:bodyPr>
          <a:lstStyle/>
          <a:p>
            <a:r>
              <a:rPr lang="en-GB" sz="2800" b="1" dirty="0" smtClean="0">
                <a:solidFill>
                  <a:schemeClr val="accent2">
                    <a:lumMod val="75000"/>
                  </a:schemeClr>
                </a:solidFill>
              </a:rPr>
              <a:t>INDIRECT</a:t>
            </a:r>
            <a:endParaRPr lang="en-GB" sz="2800" b="1" dirty="0">
              <a:solidFill>
                <a:schemeClr val="accent2">
                  <a:lumMod val="75000"/>
                </a:schemeClr>
              </a:solidFill>
            </a:endParaRPr>
          </a:p>
        </p:txBody>
      </p:sp>
      <p:pic>
        <p:nvPicPr>
          <p:cNvPr id="24" name="Picture 2" descr="http://bbcpersian7.com/images/doodle-arrow-clip-art-7.jpg"/>
          <p:cNvPicPr>
            <a:picLocks noChangeAspect="1" noChangeArrowheads="1"/>
          </p:cNvPicPr>
          <p:nvPr/>
        </p:nvPicPr>
        <p:blipFill rotWithShape="1">
          <a:blip r:embed="rId8">
            <a:duotone>
              <a:schemeClr val="accent2">
                <a:shade val="45000"/>
                <a:satMod val="135000"/>
              </a:schemeClr>
              <a:prstClr val="white"/>
            </a:duotone>
            <a:extLst>
              <a:ext uri="{BEBA8EAE-BF5A-486C-A8C5-ECC9F3942E4B}">
                <a14:imgProps xmlns:a14="http://schemas.microsoft.com/office/drawing/2010/main">
                  <a14:imgLayer r:embed="rId5">
                    <a14:imgEffect>
                      <a14:backgroundRemoval t="73742" b="99077" l="2462" r="52538">
                        <a14:foregroundMark x1="4385" y1="81628" x2="48462" y2="87752"/>
                        <a14:backgroundMark x1="3462" y1="82634" x2="7692" y2="80034"/>
                        <a14:backgroundMark x1="3231" y1="83473" x2="8846" y2="77768"/>
                      </a14:backgroundRemoval>
                    </a14:imgEffect>
                  </a14:imgLayer>
                </a14:imgProps>
              </a:ext>
              <a:ext uri="{28A0092B-C50C-407E-A947-70E740481C1C}">
                <a14:useLocalDpi xmlns:a14="http://schemas.microsoft.com/office/drawing/2010/main" val="0"/>
              </a:ext>
            </a:extLst>
          </a:blip>
          <a:srcRect l="2510" t="74014" r="45824" b="-42"/>
          <a:stretch/>
        </p:blipFill>
        <p:spPr bwMode="auto">
          <a:xfrm rot="2962357" flipV="1">
            <a:off x="1563319" y="3738399"/>
            <a:ext cx="4314022" cy="1991502"/>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5004048" y="5715253"/>
            <a:ext cx="4325800" cy="954107"/>
          </a:xfrm>
          <a:prstGeom prst="rect">
            <a:avLst/>
          </a:prstGeom>
        </p:spPr>
        <p:txBody>
          <a:bodyPr wrap="square">
            <a:spAutoFit/>
          </a:bodyPr>
          <a:lstStyle/>
          <a:p>
            <a:r>
              <a:rPr lang="en-GB" sz="2800" dirty="0" smtClean="0"/>
              <a:t>Consequences are sometimes only seen with </a:t>
            </a:r>
            <a:r>
              <a:rPr lang="en-GB" sz="2800" b="1" dirty="0" smtClean="0">
                <a:solidFill>
                  <a:schemeClr val="bg2">
                    <a:lumMod val="25000"/>
                  </a:schemeClr>
                </a:solidFill>
              </a:rPr>
              <a:t>HINDSIGHT </a:t>
            </a:r>
            <a:endParaRPr lang="en-GB" sz="2800" b="1" dirty="0">
              <a:solidFill>
                <a:schemeClr val="bg2">
                  <a:lumMod val="25000"/>
                </a:schemeClr>
              </a:solidFill>
            </a:endParaRPr>
          </a:p>
        </p:txBody>
      </p:sp>
      <p:pic>
        <p:nvPicPr>
          <p:cNvPr id="27" name="Picture 2" descr="http://bbcpersian7.com/images/doodle-arrow-clip-art-7.jpg"/>
          <p:cNvPicPr>
            <a:picLocks noChangeAspect="1" noChangeArrowheads="1"/>
          </p:cNvPicPr>
          <p:nvPr/>
        </p:nvPicPr>
        <p:blipFill rotWithShape="1">
          <a:blip r:embed="rId9" cstate="print">
            <a:duotone>
              <a:schemeClr val="accent4">
                <a:shade val="45000"/>
                <a:satMod val="135000"/>
              </a:schemeClr>
              <a:prstClr val="white"/>
            </a:duotone>
            <a:extLst>
              <a:ext uri="{BEBA8EAE-BF5A-486C-A8C5-ECC9F3942E4B}">
                <a14:imgProps xmlns:a14="http://schemas.microsoft.com/office/drawing/2010/main">
                  <a14:imgLayer r:embed="rId10">
                    <a14:imgEffect>
                      <a14:backgroundRemoval t="76091" b="100000" l="53538" r="95462">
                        <a14:foregroundMark x1="61462" y1="81628" x2="64231" y2="87836"/>
                        <a14:foregroundMark x1="86846" y1="83473" x2="87077" y2="91191"/>
                        <a14:foregroundMark x1="62154" y1="86158" x2="85462" y2="89178"/>
                      </a14:backgroundRemoval>
                    </a14:imgEffect>
                  </a14:imgLayer>
                </a14:imgProps>
              </a:ext>
              <a:ext uri="{28A0092B-C50C-407E-A947-70E740481C1C}">
                <a14:useLocalDpi xmlns:a14="http://schemas.microsoft.com/office/drawing/2010/main" val="0"/>
              </a:ext>
            </a:extLst>
          </a:blip>
          <a:srcRect l="54024" t="76279" r="4530" b="-5424"/>
          <a:stretch/>
        </p:blipFill>
        <p:spPr bwMode="auto">
          <a:xfrm rot="5782091">
            <a:off x="-160077" y="3230485"/>
            <a:ext cx="1793880" cy="1155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919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http://i.dailymail.co.uk/i/pix/2011/10/14/article-2049235-0C156DDE000005DC-894_468x286.jpg"/>
          <p:cNvPicPr>
            <a:picLocks noChangeAspect="1" noChangeArrowheads="1"/>
          </p:cNvPicPr>
          <p:nvPr/>
        </p:nvPicPr>
        <p:blipFill rotWithShape="1">
          <a:blip r:embed="rId3">
            <a:duotone>
              <a:schemeClr val="accent3">
                <a:shade val="45000"/>
                <a:satMod val="135000"/>
              </a:schemeClr>
              <a:prstClr val="white"/>
            </a:duotone>
            <a:extLst>
              <a:ext uri="{BEBA8EAE-BF5A-486C-A8C5-ECC9F3942E4B}">
                <a14:imgProps xmlns:a14="http://schemas.microsoft.com/office/drawing/2010/main">
                  <a14:imgLayer r:embed="rId4">
                    <a14:imgEffect>
                      <a14:backgroundRemoval t="0" b="100000" l="0" r="100000">
                        <a14:foregroundMark x1="88889" y1="44755" x2="68376" y2="79720"/>
                        <a14:backgroundMark x1="12821" y1="12587" x2="39744" y2="76224"/>
                      </a14:backgroundRemoval>
                    </a14:imgEffect>
                  </a14:imgLayer>
                </a14:imgProps>
              </a:ext>
              <a:ext uri="{28A0092B-C50C-407E-A947-70E740481C1C}">
                <a14:useLocalDpi xmlns:a14="http://schemas.microsoft.com/office/drawing/2010/main" val="0"/>
              </a:ext>
            </a:extLst>
          </a:blip>
          <a:srcRect l="54050"/>
          <a:stretch/>
        </p:blipFill>
        <p:spPr bwMode="auto">
          <a:xfrm>
            <a:off x="5477639" y="2033429"/>
            <a:ext cx="3918897" cy="5211995"/>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rot="289334">
            <a:off x="4834856" y="233960"/>
            <a:ext cx="4720755" cy="3026107"/>
            <a:chOff x="4393336" y="890027"/>
            <a:chExt cx="4720755" cy="3026107"/>
          </a:xfrm>
        </p:grpSpPr>
        <p:pic>
          <p:nvPicPr>
            <p:cNvPr id="1026" name="Picture 2" descr="http://www.arthuronline.co.uk/wp-content/uploads/2015/08/11909829_10153546122641346_1741004444_n-e1440519792381.jpg"/>
            <p:cNvPicPr>
              <a:picLocks noChangeAspect="1" noChangeArrowheads="1"/>
            </p:cNvPicPr>
            <p:nvPr/>
          </p:nvPicPr>
          <p:blipFill rotWithShape="1">
            <a:blip r:embed="rId5">
              <a:duotone>
                <a:schemeClr val="accent2">
                  <a:shade val="45000"/>
                  <a:satMod val="135000"/>
                </a:schemeClr>
                <a:prstClr val="white"/>
              </a:duotone>
              <a:extLst>
                <a:ext uri="{28A0092B-C50C-407E-A947-70E740481C1C}">
                  <a14:useLocalDpi xmlns:a14="http://schemas.microsoft.com/office/drawing/2010/main" val="0"/>
                </a:ext>
              </a:extLst>
            </a:blip>
            <a:srcRect l="53018" t="17386" r="21656" b="6421"/>
            <a:stretch/>
          </p:blipFill>
          <p:spPr bwMode="auto">
            <a:xfrm rot="20875020">
              <a:off x="4472471" y="890027"/>
              <a:ext cx="2291730" cy="28013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arthuronline.co.uk/wp-content/uploads/2015/08/11909829_10153546122641346_1741004444_n-e1440519792381.jpg"/>
            <p:cNvPicPr>
              <a:picLocks noChangeAspect="1" noChangeArrowheads="1"/>
            </p:cNvPicPr>
            <p:nvPr/>
          </p:nvPicPr>
          <p:blipFill rotWithShape="1">
            <a:blip r:embed="rId5">
              <a:duotone>
                <a:schemeClr val="accent5">
                  <a:shade val="45000"/>
                  <a:satMod val="135000"/>
                </a:schemeClr>
                <a:prstClr val="white"/>
              </a:duotone>
              <a:extLst>
                <a:ext uri="{28A0092B-C50C-407E-A947-70E740481C1C}">
                  <a14:useLocalDpi xmlns:a14="http://schemas.microsoft.com/office/drawing/2010/main" val="0"/>
                </a:ext>
              </a:extLst>
            </a:blip>
            <a:srcRect l="3335" t="11904" r="71339" b="11904"/>
            <a:stretch/>
          </p:blipFill>
          <p:spPr bwMode="auto">
            <a:xfrm rot="703426">
              <a:off x="5951315" y="893577"/>
              <a:ext cx="2317553" cy="28013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393336" y="2100252"/>
              <a:ext cx="4720755" cy="1815882"/>
            </a:xfrm>
            <a:prstGeom prst="rect">
              <a:avLst/>
            </a:prstGeom>
            <a:solidFill>
              <a:schemeClr val="bg1"/>
            </a:solidFill>
          </p:spPr>
          <p:txBody>
            <a:bodyPr wrap="square">
              <a:spAutoFit/>
            </a:bodyPr>
            <a:lstStyle/>
            <a:p>
              <a:r>
                <a:rPr lang="en-GB" sz="2800" dirty="0" smtClean="0">
                  <a:solidFill>
                    <a:prstClr val="black"/>
                  </a:solidFill>
                </a:rPr>
                <a:t>Historians know that different </a:t>
              </a:r>
              <a:r>
                <a:rPr lang="en-GB" sz="2800" b="1" dirty="0" smtClean="0">
                  <a:solidFill>
                    <a:schemeClr val="accent3">
                      <a:lumMod val="75000"/>
                    </a:schemeClr>
                  </a:solidFill>
                </a:rPr>
                <a:t>PEOPLE</a:t>
              </a:r>
              <a:r>
                <a:rPr lang="en-GB" sz="2800" dirty="0" smtClean="0">
                  <a:solidFill>
                    <a:prstClr val="black"/>
                  </a:solidFill>
                </a:rPr>
                <a:t> experienced events and time periods in different ways</a:t>
              </a:r>
              <a:endParaRPr lang="en-GB" sz="2800" dirty="0"/>
            </a:p>
          </p:txBody>
        </p:sp>
      </p:grpSp>
      <p:pic>
        <p:nvPicPr>
          <p:cNvPr id="1028" name="Picture 4" descr="http://i.dailymail.co.uk/i/pix/2011/10/14/article-2049235-0C156DDE000005DC-894_468x286.jpg"/>
          <p:cNvPicPr>
            <a:picLocks noChangeAspect="1" noChangeArrowheads="1"/>
          </p:cNvPicPr>
          <p:nvPr/>
        </p:nvPicPr>
        <p:blipFill rotWithShape="1">
          <a:blip r:embed="rId6">
            <a:duotone>
              <a:schemeClr val="accent1">
                <a:shade val="45000"/>
                <a:satMod val="135000"/>
              </a:schemeClr>
              <a:prstClr val="white"/>
            </a:duotone>
            <a:extLst>
              <a:ext uri="{BEBA8EAE-BF5A-486C-A8C5-ECC9F3942E4B}">
                <a14:imgProps xmlns:a14="http://schemas.microsoft.com/office/drawing/2010/main">
                  <a14:imgLayer r:embed="rId4">
                    <a14:imgEffect>
                      <a14:backgroundRemoval t="350" b="100000" l="214" r="100000">
                        <a14:backgroundMark x1="2991" y1="50350" x2="3419" y2="83217"/>
                        <a14:backgroundMark x1="14530" y1="90210" x2="79060" y2="82517"/>
                        <a14:backgroundMark x1="34188" y1="83217" x2="59402" y2="62937"/>
                      </a14:backgroundRemoval>
                    </a14:imgEffect>
                  </a14:imgLayer>
                </a14:imgProps>
              </a:ext>
              <a:ext uri="{28A0092B-C50C-407E-A947-70E740481C1C}">
                <a14:useLocalDpi xmlns:a14="http://schemas.microsoft.com/office/drawing/2010/main" val="0"/>
              </a:ext>
            </a:extLst>
          </a:blip>
          <a:srcRect r="44132"/>
          <a:stretch/>
        </p:blipFill>
        <p:spPr bwMode="auto">
          <a:xfrm>
            <a:off x="1547664" y="2872770"/>
            <a:ext cx="4392488" cy="480470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7504" y="116632"/>
            <a:ext cx="4932040" cy="2585323"/>
          </a:xfrm>
          <a:prstGeom prst="rect">
            <a:avLst/>
          </a:prstGeom>
          <a:noFill/>
        </p:spPr>
        <p:txBody>
          <a:bodyPr wrap="square" rtlCol="0">
            <a:spAutoFit/>
          </a:bodyPr>
          <a:lstStyle/>
          <a:p>
            <a:r>
              <a:rPr lang="en-GB" sz="5400" dirty="0" smtClean="0">
                <a:solidFill>
                  <a:schemeClr val="tx2"/>
                </a:solidFill>
              </a:rPr>
              <a:t>…actively look for </a:t>
            </a:r>
            <a:r>
              <a:rPr lang="en-GB" sz="5400" b="1" dirty="0" smtClean="0">
                <a:solidFill>
                  <a:schemeClr val="tx2"/>
                </a:solidFill>
              </a:rPr>
              <a:t>similarities </a:t>
            </a:r>
            <a:r>
              <a:rPr lang="en-GB" sz="5400" dirty="0" smtClean="0">
                <a:solidFill>
                  <a:schemeClr val="tx2"/>
                </a:solidFill>
              </a:rPr>
              <a:t>and </a:t>
            </a:r>
            <a:r>
              <a:rPr lang="en-GB" sz="5400" b="1" dirty="0" smtClean="0">
                <a:solidFill>
                  <a:schemeClr val="tx2"/>
                </a:solidFill>
              </a:rPr>
              <a:t>differences</a:t>
            </a:r>
            <a:endParaRPr lang="en-GB" sz="5400" b="1" dirty="0">
              <a:solidFill>
                <a:schemeClr val="tx2"/>
              </a:solidFill>
            </a:endParaRPr>
          </a:p>
        </p:txBody>
      </p:sp>
      <p:sp>
        <p:nvSpPr>
          <p:cNvPr id="3" name="Rectangle 2"/>
          <p:cNvSpPr/>
          <p:nvPr/>
        </p:nvSpPr>
        <p:spPr>
          <a:xfrm>
            <a:off x="86137" y="3129930"/>
            <a:ext cx="1749559" cy="3539430"/>
          </a:xfrm>
          <a:prstGeom prst="rect">
            <a:avLst/>
          </a:prstGeom>
        </p:spPr>
        <p:txBody>
          <a:bodyPr wrap="square">
            <a:spAutoFit/>
          </a:bodyPr>
          <a:lstStyle/>
          <a:p>
            <a:r>
              <a:rPr lang="en-GB" sz="2800" dirty="0" smtClean="0"/>
              <a:t>Historians </a:t>
            </a:r>
            <a:r>
              <a:rPr lang="en-GB" sz="2800" dirty="0"/>
              <a:t>look to identify </a:t>
            </a:r>
            <a:r>
              <a:rPr lang="en-GB" sz="2800" b="1" dirty="0">
                <a:solidFill>
                  <a:schemeClr val="accent5">
                    <a:lumMod val="75000"/>
                  </a:schemeClr>
                </a:solidFill>
              </a:rPr>
              <a:t>WHAT</a:t>
            </a:r>
            <a:r>
              <a:rPr lang="en-GB" sz="2800" dirty="0"/>
              <a:t> is different as well as </a:t>
            </a:r>
            <a:r>
              <a:rPr lang="en-GB" sz="2800" b="1" dirty="0">
                <a:solidFill>
                  <a:schemeClr val="accent3">
                    <a:lumMod val="75000"/>
                  </a:schemeClr>
                </a:solidFill>
              </a:rPr>
              <a:t>WHY</a:t>
            </a:r>
            <a:r>
              <a:rPr lang="en-GB" sz="2800" dirty="0"/>
              <a:t> it is different.</a:t>
            </a:r>
          </a:p>
        </p:txBody>
      </p:sp>
      <p:sp>
        <p:nvSpPr>
          <p:cNvPr id="5" name="Rectangle 4"/>
          <p:cNvSpPr/>
          <p:nvPr/>
        </p:nvSpPr>
        <p:spPr>
          <a:xfrm>
            <a:off x="2018685" y="4721452"/>
            <a:ext cx="1492682" cy="2001212"/>
          </a:xfrm>
          <a:prstGeom prst="rect">
            <a:avLst/>
          </a:prstGeom>
        </p:spPr>
        <p:txBody>
          <a:bodyPr wrap="square">
            <a:prstTxWarp prst="textCascadeDown">
              <a:avLst>
                <a:gd name="adj" fmla="val 74772"/>
              </a:avLst>
            </a:prstTxWarp>
            <a:spAutoFit/>
          </a:bodyPr>
          <a:lstStyle/>
          <a:p>
            <a:r>
              <a:rPr lang="en-GB" sz="2000" dirty="0" smtClean="0">
                <a:solidFill>
                  <a:prstClr val="black"/>
                </a:solidFill>
              </a:rPr>
              <a:t>They understand how different</a:t>
            </a:r>
            <a:endParaRPr lang="en-GB" sz="2000" dirty="0"/>
          </a:p>
        </p:txBody>
      </p:sp>
      <p:sp>
        <p:nvSpPr>
          <p:cNvPr id="13" name="Rectangle 12"/>
          <p:cNvSpPr/>
          <p:nvPr/>
        </p:nvSpPr>
        <p:spPr>
          <a:xfrm rot="20388974">
            <a:off x="3689317" y="4907368"/>
            <a:ext cx="1837376" cy="636670"/>
          </a:xfrm>
          <a:prstGeom prst="rect">
            <a:avLst/>
          </a:prstGeom>
        </p:spPr>
        <p:txBody>
          <a:bodyPr wrap="none">
            <a:prstTxWarp prst="textCascadeUp">
              <a:avLst>
                <a:gd name="adj" fmla="val 90843"/>
              </a:avLst>
            </a:prstTxWarp>
            <a:spAutoFit/>
          </a:bodyPr>
          <a:lstStyle/>
          <a:p>
            <a:pPr lvl="0"/>
            <a:r>
              <a:rPr lang="en-GB" sz="1600" b="1" i="1" dirty="0" smtClean="0">
                <a:solidFill>
                  <a:prstClr val="black"/>
                </a:solidFill>
              </a:rPr>
              <a:t>CONDITIONS </a:t>
            </a:r>
          </a:p>
        </p:txBody>
      </p:sp>
      <p:sp>
        <p:nvSpPr>
          <p:cNvPr id="16" name="Rectangle 15"/>
          <p:cNvSpPr/>
          <p:nvPr/>
        </p:nvSpPr>
        <p:spPr>
          <a:xfrm rot="1047130">
            <a:off x="5946784" y="6222489"/>
            <a:ext cx="3892941" cy="523220"/>
          </a:xfrm>
          <a:prstGeom prst="rect">
            <a:avLst/>
          </a:prstGeom>
        </p:spPr>
        <p:txBody>
          <a:bodyPr wrap="square">
            <a:spAutoFit/>
          </a:bodyPr>
          <a:lstStyle/>
          <a:p>
            <a:r>
              <a:rPr lang="en-GB" sz="2800" dirty="0" smtClean="0">
                <a:solidFill>
                  <a:prstClr val="black"/>
                </a:solidFill>
              </a:rPr>
              <a:t>different</a:t>
            </a:r>
            <a:endParaRPr lang="en-GB" sz="2800" dirty="0"/>
          </a:p>
        </p:txBody>
      </p:sp>
      <p:sp>
        <p:nvSpPr>
          <p:cNvPr id="17" name="Rectangle 16"/>
          <p:cNvSpPr/>
          <p:nvPr/>
        </p:nvSpPr>
        <p:spPr>
          <a:xfrm rot="20137104">
            <a:off x="7272033" y="5839023"/>
            <a:ext cx="1863011" cy="523220"/>
          </a:xfrm>
          <a:prstGeom prst="rect">
            <a:avLst/>
          </a:prstGeom>
        </p:spPr>
        <p:txBody>
          <a:bodyPr wrap="none">
            <a:spAutoFit/>
          </a:bodyPr>
          <a:lstStyle/>
          <a:p>
            <a:pPr lvl="0"/>
            <a:r>
              <a:rPr lang="en-GB" sz="2800" b="1" i="1" dirty="0" smtClean="0">
                <a:solidFill>
                  <a:prstClr val="black"/>
                </a:solidFill>
              </a:rPr>
              <a:t>OUTCOMES</a:t>
            </a:r>
            <a:endParaRPr lang="en-GB" sz="2800" i="1" dirty="0">
              <a:solidFill>
                <a:prstClr val="black"/>
              </a:solidFill>
            </a:endParaRPr>
          </a:p>
        </p:txBody>
      </p:sp>
      <p:sp>
        <p:nvSpPr>
          <p:cNvPr id="15" name="Rectangle 14"/>
          <p:cNvSpPr/>
          <p:nvPr/>
        </p:nvSpPr>
        <p:spPr>
          <a:xfrm rot="20162300">
            <a:off x="3710177" y="5685518"/>
            <a:ext cx="1767859" cy="523220"/>
          </a:xfrm>
          <a:prstGeom prst="rect">
            <a:avLst/>
          </a:prstGeom>
        </p:spPr>
        <p:txBody>
          <a:bodyPr wrap="square">
            <a:spAutoFit/>
          </a:bodyPr>
          <a:lstStyle/>
          <a:p>
            <a:pPr lvl="0"/>
            <a:r>
              <a:rPr lang="en-GB" sz="2800" dirty="0">
                <a:solidFill>
                  <a:prstClr val="black"/>
                </a:solidFill>
              </a:rPr>
              <a:t>can create </a:t>
            </a:r>
            <a:endParaRPr lang="en-GB" sz="2800" dirty="0">
              <a:solidFill>
                <a:prstClr val="black"/>
              </a:solidFill>
            </a:endParaRPr>
          </a:p>
        </p:txBody>
      </p:sp>
    </p:spTree>
    <p:extLst>
      <p:ext uri="{BB962C8B-B14F-4D97-AF65-F5344CB8AC3E}">
        <p14:creationId xmlns:p14="http://schemas.microsoft.com/office/powerpoint/2010/main" val="4760514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14" descr="http://oakdaledriving.co.uk/wp-content/uploads/2014/12/signs.png"/>
          <p:cNvPicPr>
            <a:picLocks noChangeAspect="1" noChangeArrowheads="1"/>
          </p:cNvPicPr>
          <p:nvPr/>
        </p:nvPicPr>
        <p:blipFill rotWithShape="1">
          <a:blip r:embed="rId3" cstate="print">
            <a:duotone>
              <a:schemeClr val="accent4">
                <a:shade val="45000"/>
                <a:satMod val="135000"/>
              </a:schemeClr>
              <a:prstClr val="white"/>
            </a:duotone>
            <a:extLst>
              <a:ext uri="{28A0092B-C50C-407E-A947-70E740481C1C}">
                <a14:useLocalDpi xmlns:a14="http://schemas.microsoft.com/office/drawing/2010/main" val="0"/>
              </a:ext>
            </a:extLst>
          </a:blip>
          <a:srcRect l="81969" t="74080" b="2966"/>
          <a:stretch/>
        </p:blipFill>
        <p:spPr bwMode="auto">
          <a:xfrm>
            <a:off x="7396456" y="2197270"/>
            <a:ext cx="1784056" cy="17357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496" y="-20419"/>
            <a:ext cx="4932040" cy="2585323"/>
          </a:xfrm>
          <a:prstGeom prst="rect">
            <a:avLst/>
          </a:prstGeom>
          <a:noFill/>
        </p:spPr>
        <p:txBody>
          <a:bodyPr wrap="square" rtlCol="0">
            <a:spAutoFit/>
          </a:bodyPr>
          <a:lstStyle/>
          <a:p>
            <a:r>
              <a:rPr lang="en-GB" sz="5400" dirty="0" smtClean="0">
                <a:solidFill>
                  <a:schemeClr val="tx2"/>
                </a:solidFill>
              </a:rPr>
              <a:t>…analyse how things </a:t>
            </a:r>
            <a:r>
              <a:rPr lang="en-GB" sz="5400" b="1" dirty="0" smtClean="0">
                <a:solidFill>
                  <a:schemeClr val="tx2"/>
                </a:solidFill>
              </a:rPr>
              <a:t>change</a:t>
            </a:r>
            <a:r>
              <a:rPr lang="en-GB" sz="5400" dirty="0" smtClean="0">
                <a:solidFill>
                  <a:schemeClr val="tx2"/>
                </a:solidFill>
              </a:rPr>
              <a:t>, or don’t, over time</a:t>
            </a:r>
            <a:endParaRPr lang="en-GB" sz="5400" dirty="0">
              <a:solidFill>
                <a:schemeClr val="tx2"/>
              </a:solidFill>
            </a:endParaRPr>
          </a:p>
        </p:txBody>
      </p:sp>
      <p:sp>
        <p:nvSpPr>
          <p:cNvPr id="2" name="Rectangle 1"/>
          <p:cNvSpPr/>
          <p:nvPr/>
        </p:nvSpPr>
        <p:spPr>
          <a:xfrm>
            <a:off x="2267744" y="2708920"/>
            <a:ext cx="2304256" cy="3539430"/>
          </a:xfrm>
          <a:prstGeom prst="rect">
            <a:avLst/>
          </a:prstGeom>
        </p:spPr>
        <p:txBody>
          <a:bodyPr wrap="square">
            <a:spAutoFit/>
          </a:bodyPr>
          <a:lstStyle/>
          <a:p>
            <a:pPr lvl="0"/>
            <a:r>
              <a:rPr lang="en-GB" sz="2800" dirty="0" smtClean="0">
                <a:solidFill>
                  <a:prstClr val="black"/>
                </a:solidFill>
              </a:rPr>
              <a:t>Normally, only </a:t>
            </a:r>
            <a:r>
              <a:rPr lang="en-GB" sz="2800" dirty="0" smtClean="0">
                <a:solidFill>
                  <a:prstClr val="black"/>
                </a:solidFill>
              </a:rPr>
              <a:t>some </a:t>
            </a:r>
            <a:r>
              <a:rPr lang="en-GB" sz="2800" dirty="0">
                <a:solidFill>
                  <a:prstClr val="black"/>
                </a:solidFill>
              </a:rPr>
              <a:t>things </a:t>
            </a:r>
            <a:r>
              <a:rPr lang="en-GB" sz="2800" b="1" dirty="0">
                <a:solidFill>
                  <a:schemeClr val="accent3">
                    <a:lumMod val="75000"/>
                  </a:schemeClr>
                </a:solidFill>
              </a:rPr>
              <a:t>CHANGE</a:t>
            </a:r>
            <a:r>
              <a:rPr lang="en-GB" sz="2800" b="1" dirty="0">
                <a:solidFill>
                  <a:prstClr val="black"/>
                </a:solidFill>
              </a:rPr>
              <a:t> </a:t>
            </a:r>
            <a:r>
              <a:rPr lang="en-GB" sz="2800" dirty="0" smtClean="0">
                <a:solidFill>
                  <a:prstClr val="black"/>
                </a:solidFill>
              </a:rPr>
              <a:t>at certain times. </a:t>
            </a:r>
          </a:p>
          <a:p>
            <a:pPr lvl="0"/>
            <a:endParaRPr lang="en-GB" sz="2800" dirty="0" smtClean="0">
              <a:solidFill>
                <a:prstClr val="black"/>
              </a:solidFill>
            </a:endParaRPr>
          </a:p>
          <a:p>
            <a:pPr lvl="0"/>
            <a:r>
              <a:rPr lang="en-GB" sz="2800" dirty="0" smtClean="0">
                <a:solidFill>
                  <a:prstClr val="black"/>
                </a:solidFill>
              </a:rPr>
              <a:t>Other </a:t>
            </a:r>
            <a:r>
              <a:rPr lang="en-GB" sz="2800" dirty="0">
                <a:solidFill>
                  <a:prstClr val="black"/>
                </a:solidFill>
              </a:rPr>
              <a:t>things </a:t>
            </a:r>
            <a:r>
              <a:rPr lang="en-GB" sz="2800" b="1" dirty="0">
                <a:solidFill>
                  <a:schemeClr val="accent2">
                    <a:lumMod val="75000"/>
                  </a:schemeClr>
                </a:solidFill>
              </a:rPr>
              <a:t>STAY THE SAME</a:t>
            </a:r>
            <a:r>
              <a:rPr lang="en-GB" sz="2800" dirty="0">
                <a:solidFill>
                  <a:schemeClr val="accent2">
                    <a:lumMod val="75000"/>
                  </a:schemeClr>
                </a:solidFill>
              </a:rPr>
              <a:t>. </a:t>
            </a:r>
          </a:p>
        </p:txBody>
      </p:sp>
      <p:sp>
        <p:nvSpPr>
          <p:cNvPr id="6" name="Rectangle 5"/>
          <p:cNvSpPr/>
          <p:nvPr/>
        </p:nvSpPr>
        <p:spPr>
          <a:xfrm>
            <a:off x="6192688" y="100950"/>
            <a:ext cx="2915816" cy="1815882"/>
          </a:xfrm>
          <a:prstGeom prst="rect">
            <a:avLst/>
          </a:prstGeom>
        </p:spPr>
        <p:txBody>
          <a:bodyPr wrap="square">
            <a:spAutoFit/>
          </a:bodyPr>
          <a:lstStyle/>
          <a:p>
            <a:r>
              <a:rPr lang="en-GB" sz="2800" dirty="0" smtClean="0">
                <a:solidFill>
                  <a:prstClr val="black"/>
                </a:solidFill>
              </a:rPr>
              <a:t>Historians</a:t>
            </a:r>
            <a:r>
              <a:rPr lang="en-GB" sz="2800" dirty="0" smtClean="0">
                <a:solidFill>
                  <a:prstClr val="black"/>
                </a:solidFill>
              </a:rPr>
              <a:t> </a:t>
            </a:r>
            <a:r>
              <a:rPr lang="en-GB" sz="2800" dirty="0">
                <a:solidFill>
                  <a:prstClr val="black"/>
                </a:solidFill>
              </a:rPr>
              <a:t>describe </a:t>
            </a:r>
            <a:r>
              <a:rPr lang="en-GB" sz="2800" dirty="0" smtClean="0">
                <a:solidFill>
                  <a:prstClr val="black"/>
                </a:solidFill>
              </a:rPr>
              <a:t>the </a:t>
            </a:r>
            <a:r>
              <a:rPr lang="en-GB" sz="2800" dirty="0" smtClean="0">
                <a:solidFill>
                  <a:prstClr val="black"/>
                </a:solidFill>
              </a:rPr>
              <a:t>varying </a:t>
            </a:r>
            <a:r>
              <a:rPr lang="en-GB" sz="2800" b="1" dirty="0" smtClean="0">
                <a:solidFill>
                  <a:schemeClr val="accent4"/>
                </a:solidFill>
              </a:rPr>
              <a:t>SPEED</a:t>
            </a:r>
            <a:r>
              <a:rPr lang="en-GB" sz="2800" dirty="0" smtClean="0">
                <a:solidFill>
                  <a:prstClr val="black"/>
                </a:solidFill>
              </a:rPr>
              <a:t> </a:t>
            </a:r>
            <a:r>
              <a:rPr lang="en-GB" sz="2800" dirty="0">
                <a:solidFill>
                  <a:prstClr val="black"/>
                </a:solidFill>
              </a:rPr>
              <a:t>and </a:t>
            </a:r>
            <a:r>
              <a:rPr lang="en-GB" sz="2800" b="1" dirty="0" smtClean="0">
                <a:solidFill>
                  <a:schemeClr val="accent5">
                    <a:lumMod val="75000"/>
                  </a:schemeClr>
                </a:solidFill>
              </a:rPr>
              <a:t>SCALE</a:t>
            </a:r>
            <a:r>
              <a:rPr lang="en-GB" sz="2800" b="1" dirty="0" smtClean="0">
                <a:solidFill>
                  <a:prstClr val="black"/>
                </a:solidFill>
              </a:rPr>
              <a:t> </a:t>
            </a:r>
            <a:r>
              <a:rPr lang="en-GB" sz="2800" dirty="0" smtClean="0">
                <a:solidFill>
                  <a:prstClr val="black"/>
                </a:solidFill>
              </a:rPr>
              <a:t>of change</a:t>
            </a:r>
            <a:endParaRPr lang="en-GB" sz="2800" b="1" dirty="0" smtClean="0">
              <a:solidFill>
                <a:prstClr val="black"/>
              </a:solidFill>
            </a:endParaRPr>
          </a:p>
        </p:txBody>
      </p:sp>
      <p:grpSp>
        <p:nvGrpSpPr>
          <p:cNvPr id="19" name="Group 18"/>
          <p:cNvGrpSpPr/>
          <p:nvPr/>
        </p:nvGrpSpPr>
        <p:grpSpPr>
          <a:xfrm>
            <a:off x="3995936" y="2587182"/>
            <a:ext cx="4016476" cy="4010170"/>
            <a:chOff x="5004048" y="2803206"/>
            <a:chExt cx="4016476" cy="4010170"/>
          </a:xfrm>
        </p:grpSpPr>
        <p:pic>
          <p:nvPicPr>
            <p:cNvPr id="2050" name="Picture 2" descr="https://assets.digital.cabinet-office.gov.uk/media/55b769b2ed915d07e200000b/warning-sign-t-junction-with-priority.jpg"/>
            <p:cNvPicPr>
              <a:picLocks noChangeAspect="1" noChangeArrowheads="1"/>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backgroundRemoval t="714" b="100000" l="0" r="100000"/>
                      </a14:imgEffect>
                    </a14:imgLayer>
                  </a14:imgProps>
                </a:ext>
                <a:ext uri="{28A0092B-C50C-407E-A947-70E740481C1C}">
                  <a14:useLocalDpi xmlns:a14="http://schemas.microsoft.com/office/drawing/2010/main" val="0"/>
                </a:ext>
              </a:extLst>
            </a:blip>
            <a:srcRect/>
            <a:stretch>
              <a:fillRect/>
            </a:stretch>
          </p:blipFill>
          <p:spPr bwMode="auto">
            <a:xfrm>
              <a:off x="5004048" y="3193812"/>
              <a:ext cx="4016476" cy="355141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18036963">
              <a:off x="4419155" y="4354388"/>
              <a:ext cx="3625584" cy="523220"/>
            </a:xfrm>
            <a:prstGeom prst="rect">
              <a:avLst/>
            </a:prstGeom>
          </p:spPr>
          <p:txBody>
            <a:bodyPr wrap="square">
              <a:spAutoFit/>
            </a:bodyPr>
            <a:lstStyle/>
            <a:p>
              <a:r>
                <a:rPr lang="en-GB" sz="2800" dirty="0" smtClean="0"/>
                <a:t>It </a:t>
              </a:r>
              <a:r>
                <a:rPr lang="en-GB" sz="2800" dirty="0" smtClean="0"/>
                <a:t>is often  possible</a:t>
              </a:r>
              <a:endParaRPr lang="en-GB" sz="2800" dirty="0"/>
            </a:p>
          </p:txBody>
        </p:sp>
        <p:sp>
          <p:nvSpPr>
            <p:cNvPr id="8" name="Rectangle 7"/>
            <p:cNvSpPr/>
            <p:nvPr/>
          </p:nvSpPr>
          <p:spPr>
            <a:xfrm rot="3622263">
              <a:off x="6237027" y="4662248"/>
              <a:ext cx="3517310" cy="523220"/>
            </a:xfrm>
            <a:prstGeom prst="rect">
              <a:avLst/>
            </a:prstGeom>
          </p:spPr>
          <p:txBody>
            <a:bodyPr wrap="none">
              <a:spAutoFit/>
            </a:bodyPr>
            <a:lstStyle/>
            <a:p>
              <a:pPr lvl="0"/>
              <a:r>
                <a:rPr lang="en-GB" sz="2800" dirty="0">
                  <a:solidFill>
                    <a:prstClr val="black"/>
                  </a:solidFill>
                </a:rPr>
                <a:t>to </a:t>
              </a:r>
              <a:r>
                <a:rPr lang="en-GB" sz="2800" dirty="0" smtClean="0">
                  <a:solidFill>
                    <a:prstClr val="black"/>
                  </a:solidFill>
                </a:rPr>
                <a:t>identify and analyse</a:t>
              </a:r>
              <a:endParaRPr lang="en-GB" sz="2800" dirty="0">
                <a:solidFill>
                  <a:prstClr val="black"/>
                </a:solidFill>
              </a:endParaRPr>
            </a:p>
          </p:txBody>
        </p:sp>
        <p:sp>
          <p:nvSpPr>
            <p:cNvPr id="10" name="Rectangle 9"/>
            <p:cNvSpPr/>
            <p:nvPr/>
          </p:nvSpPr>
          <p:spPr>
            <a:xfrm>
              <a:off x="5250924" y="6290156"/>
              <a:ext cx="3625584" cy="523220"/>
            </a:xfrm>
            <a:prstGeom prst="rect">
              <a:avLst/>
            </a:prstGeom>
          </p:spPr>
          <p:txBody>
            <a:bodyPr wrap="square">
              <a:spAutoFit/>
            </a:bodyPr>
            <a:lstStyle/>
            <a:p>
              <a:pPr algn="ctr"/>
              <a:r>
                <a:rPr lang="en-GB" sz="2800" b="1" dirty="0" smtClean="0"/>
                <a:t>TURNING POINTS</a:t>
              </a:r>
              <a:endParaRPr lang="en-GB" sz="2800" b="1" dirty="0"/>
            </a:p>
          </p:txBody>
        </p:sp>
        <p:pic>
          <p:nvPicPr>
            <p:cNvPr id="13" name="Picture 2" descr="https://assets.digital.cabinet-office.gov.uk/media/55b769b2ed915d07e200000b/warning-sign-t-junction-with-priority.jpg"/>
            <p:cNvPicPr>
              <a:picLocks noChangeAspect="1" noChangeArrowheads="1"/>
            </p:cNvPicPr>
            <p:nvPr/>
          </p:nvPicPr>
          <p:blipFill rotWithShape="1">
            <a:blip r:embed="rId6">
              <a:duotone>
                <a:schemeClr val="accent2">
                  <a:shade val="45000"/>
                  <a:satMod val="135000"/>
                </a:schemeClr>
                <a:prstClr val="white"/>
              </a:duotone>
              <a:extLst>
                <a:ext uri="{BEBA8EAE-BF5A-486C-A8C5-ECC9F3942E4B}">
                  <a14:imgProps xmlns:a14="http://schemas.microsoft.com/office/drawing/2010/main">
                    <a14:imgLayer r:embed="rId5">
                      <a14:imgEffect>
                        <a14:backgroundRemoval t="0" b="97381" l="0" r="96421">
                          <a14:foregroundMark x1="50105" y1="62619" x2="53474" y2="76429"/>
                          <a14:backgroundMark x1="47579" y1="25476" x2="52211" y2="40000"/>
                        </a14:backgroundRemoval>
                      </a14:imgEffect>
                    </a14:imgLayer>
                  </a14:imgProps>
                </a:ext>
                <a:ext uri="{28A0092B-C50C-407E-A947-70E740481C1C}">
                  <a14:useLocalDpi xmlns:a14="http://schemas.microsoft.com/office/drawing/2010/main" val="0"/>
                </a:ext>
              </a:extLst>
            </a:blip>
            <a:srcRect l="26648" t="45814" r="28543" b="7595"/>
            <a:stretch/>
          </p:blipFill>
          <p:spPr bwMode="auto">
            <a:xfrm>
              <a:off x="6164136" y="4799823"/>
              <a:ext cx="1720232" cy="15815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p:cNvGrpSpPr/>
          <p:nvPr/>
        </p:nvGrpSpPr>
        <p:grpSpPr>
          <a:xfrm>
            <a:off x="4739519" y="95844"/>
            <a:ext cx="972260" cy="972896"/>
            <a:chOff x="1662141" y="4797152"/>
            <a:chExt cx="1946796" cy="1948070"/>
          </a:xfrm>
        </p:grpSpPr>
        <p:pic>
          <p:nvPicPr>
            <p:cNvPr id="2052" name="Picture 4" descr="https://proshieldsafetysigns.co.uk/wp-content/uploads/2016/03/uk-road-signs-7502.jpg"/>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62141" y="4809700"/>
              <a:ext cx="1935522" cy="193552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ttps://proshieldsafetysigns.co.uk/wp-content/uploads/2016/03/uk-road-signs-7502.jpg"/>
            <p:cNvPicPr>
              <a:picLocks noChangeAspect="1" noChangeArrowheads="1"/>
            </p:cNvPicPr>
            <p:nvPr/>
          </p:nvPicPr>
          <p:blipFill>
            <a:blip r:embed="rId8" cstate="print">
              <a:grayscl/>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673415" y="4797152"/>
              <a:ext cx="1935522" cy="19355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p:cNvGrpSpPr/>
          <p:nvPr/>
        </p:nvGrpSpPr>
        <p:grpSpPr>
          <a:xfrm>
            <a:off x="5196626" y="743879"/>
            <a:ext cx="973297" cy="963231"/>
            <a:chOff x="3619183" y="2864718"/>
            <a:chExt cx="2104945" cy="2083176"/>
          </a:xfrm>
        </p:grpSpPr>
        <p:pic>
          <p:nvPicPr>
            <p:cNvPr id="2054" name="Picture 6" descr="https://roadsignsdirect.co.uk/sites/default/files/styles/width220/public/670V50_0.png?itok=rHAJy7WD"/>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19183" y="2871444"/>
              <a:ext cx="2095500" cy="20764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https://roadsignsdirect.co.uk/sites/default/files/styles/width220/public/670V50_0.png?itok=rHAJy7WD"/>
            <p:cNvPicPr>
              <a:picLocks noChangeAspect="1" noChangeArrowheads="1"/>
            </p:cNvPicPr>
            <p:nvPr/>
          </p:nvPicPr>
          <p:blipFill>
            <a:blip r:embed="rId11">
              <a:grayscl/>
              <a:extLst>
                <a:ext uri="{BEBA8EAE-BF5A-486C-A8C5-ECC9F3942E4B}">
                  <a14:imgProps xmlns:a14="http://schemas.microsoft.com/office/drawing/2010/main">
                    <a14:imgLayer r:embed="rId12">
                      <a14:imgEffect>
                        <a14:backgroundRemoval t="10000" b="90000" l="10000" r="90000">
                          <a14:foregroundMark x1="25909" y1="36697" x2="73182" y2="55963"/>
                          <a14:foregroundMark x1="42273" y1="29358" x2="31818" y2="66514"/>
                          <a14:foregroundMark x1="24091" y1="29358" x2="44545" y2="76147"/>
                          <a14:foregroundMark x1="39545" y1="44954" x2="43182" y2="67431"/>
                          <a14:foregroundMark x1="22273" y1="32110" x2="24091" y2="67431"/>
                          <a14:foregroundMark x1="56818" y1="33486" x2="60455" y2="67890"/>
                          <a14:foregroundMark x1="60909" y1="35321" x2="80455" y2="33486"/>
                          <a14:foregroundMark x1="79091" y1="35321" x2="77273" y2="63303"/>
                          <a14:foregroundMark x1="74091" y1="64679" x2="69545" y2="65138"/>
                        </a14:backgroundRemoval>
                      </a14:imgEffect>
                    </a14:imgLayer>
                  </a14:imgProps>
                </a:ext>
                <a:ext uri="{28A0092B-C50C-407E-A947-70E740481C1C}">
                  <a14:useLocalDpi xmlns:a14="http://schemas.microsoft.com/office/drawing/2010/main" val="0"/>
                </a:ext>
              </a:extLst>
            </a:blip>
            <a:srcRect/>
            <a:stretch>
              <a:fillRect/>
            </a:stretch>
          </p:blipFill>
          <p:spPr bwMode="auto">
            <a:xfrm>
              <a:off x="3628628" y="2864718"/>
              <a:ext cx="2095500" cy="2076450"/>
            </a:xfrm>
            <a:prstGeom prst="rect">
              <a:avLst/>
            </a:prstGeom>
            <a:noFill/>
            <a:extLst>
              <a:ext uri="{909E8E84-426E-40DD-AFC4-6F175D3DCCD1}">
                <a14:hiddenFill xmlns:a14="http://schemas.microsoft.com/office/drawing/2010/main">
                  <a:solidFill>
                    <a:srgbClr val="FFFFFF"/>
                  </a:solidFill>
                </a14:hiddenFill>
              </a:ext>
            </a:extLst>
          </p:spPr>
        </p:pic>
      </p:grpSp>
      <p:pic>
        <p:nvPicPr>
          <p:cNvPr id="2058" name="Picture 10" descr="https://assets.digital.cabinet-office.gov.uk/media/55b9f330e5274a151e000022/sign-giving-order-stop-give-way.jpg"/>
          <p:cNvPicPr>
            <a:picLocks noChangeAspect="1" noChangeArrowheads="1"/>
          </p:cNvPicPr>
          <p:nvPr/>
        </p:nvPicPr>
        <p:blipFill>
          <a:blip r:embed="rId1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3478" y="4653136"/>
            <a:ext cx="2000250" cy="200025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s://assets.digital.cabinet-office.gov.uk/media/55b9f3f1e5274a152100001f/sign-giving-order-manually-go.jpg"/>
          <p:cNvPicPr>
            <a:picLocks noChangeAspect="1" noChangeArrowheads="1"/>
          </p:cNvPicPr>
          <p:nvPr/>
        </p:nvPicPr>
        <p:blipFill>
          <a:blip r:embed="rId1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3478" y="2580878"/>
            <a:ext cx="2000250" cy="200025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4" descr="http://oakdaledriving.co.uk/wp-content/uploads/2014/12/signs.png"/>
          <p:cNvPicPr>
            <a:picLocks noChangeAspect="1" noChangeArrowheads="1"/>
          </p:cNvPicPr>
          <p:nvPr/>
        </p:nvPicPr>
        <p:blipFill rotWithShape="1">
          <a:blip r:embed="rId15" cstate="print">
            <a:duotone>
              <a:schemeClr val="accent2">
                <a:shade val="45000"/>
                <a:satMod val="135000"/>
              </a:schemeClr>
              <a:prstClr val="white"/>
            </a:duotone>
            <a:extLst>
              <a:ext uri="{BEBA8EAE-BF5A-486C-A8C5-ECC9F3942E4B}">
                <a14:imgProps xmlns:a14="http://schemas.microsoft.com/office/drawing/2010/main">
                  <a14:imgLayer r:embed="rId16">
                    <a14:imgEffect>
                      <a14:backgroundRemoval t="76075" b="96776" l="61536" r="78893">
                        <a14:foregroundMark x1="70464" y1="80701" x2="70643" y2="93411"/>
                        <a14:foregroundMark x1="64643" y1="94673" x2="72893" y2="84486"/>
                        <a14:foregroundMark x1="68036" y1="84720" x2="76464" y2="94673"/>
                        <a14:foregroundMark x1="71643" y1="82897" x2="68929" y2="92196"/>
                        <a14:foregroundMark x1="69143" y1="83411" x2="73750" y2="89720"/>
                        <a14:foregroundMark x1="73357" y1="87664" x2="73571" y2="92710"/>
                        <a14:foregroundMark x1="70964" y1="90701" x2="75179" y2="90561"/>
                        <a14:foregroundMark x1="73179" y1="89299" x2="73179" y2="89299"/>
                        <a14:foregroundMark x1="67286" y1="93738" x2="74036" y2="95093"/>
                        <a14:foregroundMark x1="69429" y1="84766" x2="65571" y2="95514"/>
                        <a14:foregroundMark x1="64607" y1="91963" x2="68250" y2="93972"/>
                        <a14:foregroundMark x1="65964" y1="90187" x2="69143" y2="90327"/>
                        <a14:foregroundMark x1="68750" y1="85280" x2="64714" y2="94720"/>
                        <a14:foregroundMark x1="66929" y1="88925" x2="64214" y2="95607"/>
                        <a14:foregroundMark x1="70000" y1="84907" x2="68464" y2="92850"/>
                        <a14:foregroundMark x1="67786" y1="87290" x2="74321" y2="91822"/>
                        <a14:foregroundMark x1="70679" y1="92617" x2="75786" y2="95093"/>
                        <a14:foregroundMark x1="69143" y1="93598" x2="73250" y2="95000"/>
                        <a14:foregroundMark x1="69786" y1="93879" x2="74536" y2="93598"/>
                        <a14:foregroundMark x1="66143" y1="94626" x2="70679" y2="94346"/>
                        <a14:foregroundMark x1="66143" y1="94112" x2="73643" y2="93972"/>
                      </a14:backgroundRemoval>
                    </a14:imgEffect>
                  </a14:imgLayer>
                </a14:imgProps>
              </a:ext>
              <a:ext uri="{28A0092B-C50C-407E-A947-70E740481C1C}">
                <a14:useLocalDpi xmlns:a14="http://schemas.microsoft.com/office/drawing/2010/main" val="0"/>
              </a:ext>
            </a:extLst>
          </a:blip>
          <a:srcRect l="61540" t="73849" r="20429" b="3197"/>
          <a:stretch/>
        </p:blipFill>
        <p:spPr bwMode="auto">
          <a:xfrm>
            <a:off x="6633180" y="1412776"/>
            <a:ext cx="1784056" cy="1735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47556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20419"/>
            <a:ext cx="8928992" cy="2585323"/>
          </a:xfrm>
          <a:prstGeom prst="rect">
            <a:avLst/>
          </a:prstGeom>
          <a:noFill/>
        </p:spPr>
        <p:txBody>
          <a:bodyPr wrap="square" rtlCol="0">
            <a:spAutoFit/>
          </a:bodyPr>
          <a:lstStyle/>
          <a:p>
            <a:r>
              <a:rPr lang="en-GB" sz="5400" dirty="0" smtClean="0">
                <a:solidFill>
                  <a:schemeClr val="tx2"/>
                </a:solidFill>
              </a:rPr>
              <a:t>…don’t just quote sources, but unpick the historical </a:t>
            </a:r>
            <a:r>
              <a:rPr lang="en-GB" sz="5400" b="1" dirty="0" smtClean="0">
                <a:solidFill>
                  <a:schemeClr val="tx2"/>
                </a:solidFill>
              </a:rPr>
              <a:t>evidence</a:t>
            </a:r>
            <a:r>
              <a:rPr lang="en-GB" sz="5400" dirty="0" smtClean="0">
                <a:solidFill>
                  <a:schemeClr val="tx2"/>
                </a:solidFill>
              </a:rPr>
              <a:t> within them</a:t>
            </a:r>
            <a:endParaRPr lang="en-GB" sz="5400" dirty="0">
              <a:solidFill>
                <a:schemeClr val="tx2"/>
              </a:solidFill>
            </a:endParaRPr>
          </a:p>
        </p:txBody>
      </p:sp>
      <p:sp>
        <p:nvSpPr>
          <p:cNvPr id="3" name="Rectangle 2"/>
          <p:cNvSpPr/>
          <p:nvPr/>
        </p:nvSpPr>
        <p:spPr>
          <a:xfrm>
            <a:off x="179512" y="5157192"/>
            <a:ext cx="6048672" cy="1815882"/>
          </a:xfrm>
          <a:prstGeom prst="rect">
            <a:avLst/>
          </a:prstGeom>
        </p:spPr>
        <p:txBody>
          <a:bodyPr wrap="square">
            <a:spAutoFit/>
          </a:bodyPr>
          <a:lstStyle/>
          <a:p>
            <a:r>
              <a:rPr lang="en-GB" sz="2800" dirty="0" smtClean="0">
                <a:solidFill>
                  <a:schemeClr val="accent1">
                    <a:lumMod val="75000"/>
                  </a:schemeClr>
                </a:solidFill>
              </a:rPr>
              <a:t>Historical </a:t>
            </a:r>
            <a:r>
              <a:rPr lang="en-GB" sz="2800" dirty="0">
                <a:solidFill>
                  <a:schemeClr val="accent1">
                    <a:lumMod val="75000"/>
                  </a:schemeClr>
                </a:solidFill>
              </a:rPr>
              <a:t>evidence must be </a:t>
            </a:r>
            <a:r>
              <a:rPr lang="en-GB" sz="2800" b="1" dirty="0" smtClean="0">
                <a:solidFill>
                  <a:schemeClr val="accent1">
                    <a:lumMod val="75000"/>
                  </a:schemeClr>
                </a:solidFill>
              </a:rPr>
              <a:t>COMPARED </a:t>
            </a:r>
            <a:r>
              <a:rPr lang="en-GB" sz="2800" dirty="0" smtClean="0">
                <a:solidFill>
                  <a:schemeClr val="accent1">
                    <a:lumMod val="75000"/>
                  </a:schemeClr>
                </a:solidFill>
              </a:rPr>
              <a:t>and </a:t>
            </a:r>
            <a:r>
              <a:rPr lang="en-GB" sz="2800" b="1" dirty="0" smtClean="0">
                <a:solidFill>
                  <a:schemeClr val="accent1">
                    <a:lumMod val="75000"/>
                  </a:schemeClr>
                </a:solidFill>
              </a:rPr>
              <a:t>COMBINED</a:t>
            </a:r>
            <a:r>
              <a:rPr lang="en-GB" sz="2800" dirty="0" smtClean="0">
                <a:solidFill>
                  <a:schemeClr val="accent1">
                    <a:lumMod val="75000"/>
                  </a:schemeClr>
                </a:solidFill>
              </a:rPr>
              <a:t> </a:t>
            </a:r>
            <a:r>
              <a:rPr lang="en-GB" sz="2800" dirty="0">
                <a:solidFill>
                  <a:schemeClr val="accent1">
                    <a:lumMod val="75000"/>
                  </a:schemeClr>
                </a:solidFill>
              </a:rPr>
              <a:t>so </a:t>
            </a:r>
            <a:r>
              <a:rPr lang="en-GB" sz="2800" dirty="0" smtClean="0">
                <a:solidFill>
                  <a:schemeClr val="accent1">
                    <a:lumMod val="75000"/>
                  </a:schemeClr>
                </a:solidFill>
              </a:rPr>
              <a:t>that big </a:t>
            </a:r>
            <a:r>
              <a:rPr lang="en-GB" sz="2800" dirty="0">
                <a:solidFill>
                  <a:schemeClr val="accent1">
                    <a:lumMod val="75000"/>
                  </a:schemeClr>
                </a:solidFill>
              </a:rPr>
              <a:t>claims are not </a:t>
            </a:r>
            <a:r>
              <a:rPr lang="en-GB" sz="2800" dirty="0" smtClean="0">
                <a:solidFill>
                  <a:schemeClr val="accent1">
                    <a:lumMod val="75000"/>
                  </a:schemeClr>
                </a:solidFill>
              </a:rPr>
              <a:t>based </a:t>
            </a:r>
            <a:r>
              <a:rPr lang="en-GB" sz="2800" dirty="0">
                <a:solidFill>
                  <a:schemeClr val="accent1">
                    <a:lumMod val="75000"/>
                  </a:schemeClr>
                </a:solidFill>
              </a:rPr>
              <a:t>on single pieces of evidence. </a:t>
            </a:r>
          </a:p>
          <a:p>
            <a:endParaRPr lang="en-GB" sz="2800" dirty="0">
              <a:solidFill>
                <a:schemeClr val="accent1">
                  <a:lumMod val="75000"/>
                </a:schemeClr>
              </a:solidFill>
            </a:endParaRPr>
          </a:p>
        </p:txBody>
      </p:sp>
      <p:sp>
        <p:nvSpPr>
          <p:cNvPr id="4" name="Rectangle 3"/>
          <p:cNvSpPr/>
          <p:nvPr/>
        </p:nvSpPr>
        <p:spPr>
          <a:xfrm>
            <a:off x="2051720" y="2622391"/>
            <a:ext cx="7056784" cy="2246769"/>
          </a:xfrm>
          <a:prstGeom prst="rect">
            <a:avLst/>
          </a:prstGeom>
        </p:spPr>
        <p:txBody>
          <a:bodyPr wrap="square">
            <a:spAutoFit/>
          </a:bodyPr>
          <a:lstStyle/>
          <a:p>
            <a:pPr algn="r"/>
            <a:r>
              <a:rPr lang="en-GB" sz="2800" dirty="0">
                <a:solidFill>
                  <a:schemeClr val="accent4">
                    <a:lumMod val="75000"/>
                  </a:schemeClr>
                </a:solidFill>
              </a:rPr>
              <a:t>Historians make </a:t>
            </a:r>
            <a:r>
              <a:rPr lang="en-GB" sz="2800" b="1" dirty="0">
                <a:solidFill>
                  <a:schemeClr val="accent4">
                    <a:lumMod val="75000"/>
                  </a:schemeClr>
                </a:solidFill>
              </a:rPr>
              <a:t>INFERENCES </a:t>
            </a:r>
            <a:r>
              <a:rPr lang="en-GB" sz="2800" dirty="0">
                <a:solidFill>
                  <a:schemeClr val="accent4">
                    <a:lumMod val="75000"/>
                  </a:schemeClr>
                </a:solidFill>
              </a:rPr>
              <a:t>from a variety of sources to explain the past. This means that they think carefully about what the source tells us explicitly as well as what guesses and connections they can make based on the source. </a:t>
            </a:r>
          </a:p>
        </p:txBody>
      </p:sp>
      <p:pic>
        <p:nvPicPr>
          <p:cNvPr id="2050" name="Picture 2" descr="http://connectedresearchers.com/wp-content/uploads/2014/11/icon_6918.png"/>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512" y="2564904"/>
            <a:ext cx="2344564" cy="23445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clipartix.com/wp-content/uploads/2016/12/Puzzle-piece-gallery-for-3-jigsaw-clip-art-image-2.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75184" y="4929346"/>
            <a:ext cx="2645288" cy="1812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1076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https://s-media-cache-ak0.pinimg.com/736x/e8/02/b2/e802b292262fece1fe1dfa13a92495f5.jpg"/>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699294">
            <a:off x="50084" y="-158320"/>
            <a:ext cx="1954162" cy="39083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img.clipartall.com/magnifying-glass-08-clipart-magnifying-glass-clipart-free-300_300.png"/>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0" b="100000" l="0" r="99667">
                        <a14:foregroundMark x1="14667" y1="64333" x2="37333" y2="56667"/>
                        <a14:foregroundMark x1="50000" y1="34000" x2="45333" y2="50000"/>
                        <a14:foregroundMark x1="46667" y1="54333" x2="53333" y2="69000"/>
                        <a14:foregroundMark x1="62667" y1="75000" x2="78000" y2="75333"/>
                        <a14:foregroundMark x1="95333" y1="48667" x2="94667" y2="58333"/>
                        <a14:foregroundMark x1="86333" y1="68667" x2="94333" y2="57333"/>
                      </a14:backgroundRemoval>
                    </a14:imgEffect>
                  </a14:imgLayer>
                </a14:imgProps>
              </a:ext>
              <a:ext uri="{28A0092B-C50C-407E-A947-70E740481C1C}">
                <a14:useLocalDpi xmlns:a14="http://schemas.microsoft.com/office/drawing/2010/main" val="0"/>
              </a:ext>
            </a:extLst>
          </a:blip>
          <a:srcRect/>
          <a:stretch>
            <a:fillRect/>
          </a:stretch>
        </p:blipFill>
        <p:spPr bwMode="auto">
          <a:xfrm rot="19696996">
            <a:off x="6045854" y="2193990"/>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75656" y="2564904"/>
            <a:ext cx="7056784" cy="1384995"/>
          </a:xfrm>
          <a:prstGeom prst="rect">
            <a:avLst/>
          </a:prstGeom>
          <a:noFill/>
        </p:spPr>
        <p:txBody>
          <a:bodyPr wrap="square" rtlCol="0">
            <a:spAutoFit/>
          </a:bodyPr>
          <a:lstStyle/>
          <a:p>
            <a:r>
              <a:rPr lang="en-GB" sz="2800" dirty="0" smtClean="0">
                <a:solidFill>
                  <a:schemeClr val="accent2">
                    <a:lumMod val="75000"/>
                  </a:schemeClr>
                </a:solidFill>
              </a:rPr>
              <a:t>The </a:t>
            </a:r>
            <a:r>
              <a:rPr lang="en-GB" sz="2800" b="1" dirty="0">
                <a:solidFill>
                  <a:schemeClr val="accent2">
                    <a:lumMod val="75000"/>
                  </a:schemeClr>
                </a:solidFill>
              </a:rPr>
              <a:t>UTILITY (usefulness) </a:t>
            </a:r>
            <a:r>
              <a:rPr lang="en-GB" sz="2800" dirty="0">
                <a:solidFill>
                  <a:schemeClr val="accent2">
                    <a:lumMod val="75000"/>
                  </a:schemeClr>
                </a:solidFill>
              </a:rPr>
              <a:t>of a piece </a:t>
            </a:r>
            <a:endParaRPr lang="en-GB" sz="2800" dirty="0" smtClean="0">
              <a:solidFill>
                <a:schemeClr val="accent2">
                  <a:lumMod val="75000"/>
                </a:schemeClr>
              </a:solidFill>
            </a:endParaRPr>
          </a:p>
          <a:p>
            <a:r>
              <a:rPr lang="en-GB" sz="2800" dirty="0" smtClean="0">
                <a:solidFill>
                  <a:schemeClr val="accent2">
                    <a:lumMod val="75000"/>
                  </a:schemeClr>
                </a:solidFill>
              </a:rPr>
              <a:t>of </a:t>
            </a:r>
            <a:r>
              <a:rPr lang="en-GB" sz="2800" dirty="0">
                <a:solidFill>
                  <a:schemeClr val="accent2">
                    <a:lumMod val="75000"/>
                  </a:schemeClr>
                </a:solidFill>
              </a:rPr>
              <a:t>historical evidence depends on </a:t>
            </a:r>
            <a:r>
              <a:rPr lang="en-GB" sz="2800" dirty="0" smtClean="0">
                <a:solidFill>
                  <a:schemeClr val="accent2">
                    <a:lumMod val="75000"/>
                  </a:schemeClr>
                </a:solidFill>
              </a:rPr>
              <a:t>what    TOPIC you </a:t>
            </a:r>
            <a:r>
              <a:rPr lang="en-GB" sz="2800" dirty="0">
                <a:solidFill>
                  <a:schemeClr val="accent2">
                    <a:lumMod val="75000"/>
                  </a:schemeClr>
                </a:solidFill>
              </a:rPr>
              <a:t>are investigating with it. </a:t>
            </a:r>
            <a:endParaRPr lang="en-GB" sz="2800" dirty="0" smtClean="0">
              <a:solidFill>
                <a:schemeClr val="accent2">
                  <a:lumMod val="75000"/>
                </a:schemeClr>
              </a:solidFill>
            </a:endParaRPr>
          </a:p>
        </p:txBody>
      </p:sp>
      <p:pic>
        <p:nvPicPr>
          <p:cNvPr id="1026" name="Picture 2" descr="http://dbclipart.com/wp-content/uploads/2016/04/Vintage-camera-clip-art-black-and-white-dromgfl-top.gif"/>
          <p:cNvPicPr>
            <a:picLocks noChangeAspect="1" noChangeArrowheads="1"/>
          </p:cNvPicPr>
          <p:nvPr/>
        </p:nvPicPr>
        <p:blipFill>
          <a:blip r:embed="rId5">
            <a:duotone>
              <a:schemeClr val="accent3">
                <a:shade val="45000"/>
                <a:satMod val="135000"/>
              </a:schemeClr>
              <a:prstClr val="white"/>
            </a:duotone>
            <a:extLst>
              <a:ext uri="{BEBA8EAE-BF5A-486C-A8C5-ECC9F3942E4B}">
                <a14:imgProps xmlns:a14="http://schemas.microsoft.com/office/drawing/2010/main">
                  <a14:imgLayer r:embed="rId6">
                    <a14:imgEffect>
                      <a14:backgroundRemoval t="0" b="100000" l="0" r="100000">
                        <a14:foregroundMark x1="63086" y1="3381" x2="47656" y2="95018"/>
                        <a14:foregroundMark x1="44336" y1="19929" x2="26563" y2="44840"/>
                        <a14:foregroundMark x1="83008" y1="15480" x2="67383" y2="58897"/>
                        <a14:foregroundMark x1="5664" y1="48754" x2="4688" y2="61032"/>
                      </a14:backgroundRemoval>
                    </a14:imgEffect>
                  </a14:imgLayer>
                </a14:imgProps>
              </a:ext>
              <a:ext uri="{28A0092B-C50C-407E-A947-70E740481C1C}">
                <a14:useLocalDpi xmlns:a14="http://schemas.microsoft.com/office/drawing/2010/main" val="0"/>
              </a:ext>
            </a:extLst>
          </a:blip>
          <a:srcRect/>
          <a:stretch>
            <a:fillRect/>
          </a:stretch>
        </p:blipFill>
        <p:spPr bwMode="auto">
          <a:xfrm rot="20370717">
            <a:off x="-158671" y="4011237"/>
            <a:ext cx="2379872" cy="261228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555776" y="244966"/>
            <a:ext cx="6174432" cy="1815882"/>
          </a:xfrm>
          <a:prstGeom prst="rect">
            <a:avLst/>
          </a:prstGeom>
        </p:spPr>
        <p:txBody>
          <a:bodyPr wrap="square">
            <a:spAutoFit/>
          </a:bodyPr>
          <a:lstStyle/>
          <a:p>
            <a:pPr algn="r"/>
            <a:r>
              <a:rPr lang="en-GB" sz="2800" dirty="0">
                <a:solidFill>
                  <a:schemeClr val="accent5">
                    <a:lumMod val="75000"/>
                  </a:schemeClr>
                </a:solidFill>
              </a:rPr>
              <a:t>As historical sources are made by people, historians must think carefully about </a:t>
            </a:r>
            <a:r>
              <a:rPr lang="en-GB" sz="2800" b="1" dirty="0">
                <a:solidFill>
                  <a:schemeClr val="accent5">
                    <a:lumMod val="75000"/>
                  </a:schemeClr>
                </a:solidFill>
              </a:rPr>
              <a:t>WHO</a:t>
            </a:r>
            <a:r>
              <a:rPr lang="en-GB" sz="2800" dirty="0">
                <a:solidFill>
                  <a:schemeClr val="accent5">
                    <a:lumMod val="75000"/>
                  </a:schemeClr>
                </a:solidFill>
              </a:rPr>
              <a:t> made them, for what </a:t>
            </a:r>
            <a:r>
              <a:rPr lang="en-GB" sz="2800" b="1" dirty="0">
                <a:solidFill>
                  <a:schemeClr val="accent5">
                    <a:lumMod val="75000"/>
                  </a:schemeClr>
                </a:solidFill>
              </a:rPr>
              <a:t>PURPOSE</a:t>
            </a:r>
            <a:r>
              <a:rPr lang="en-GB" sz="2800" dirty="0">
                <a:solidFill>
                  <a:schemeClr val="accent5">
                    <a:lumMod val="75000"/>
                  </a:schemeClr>
                </a:solidFill>
              </a:rPr>
              <a:t> and with what </a:t>
            </a:r>
            <a:r>
              <a:rPr lang="en-GB" sz="2800" b="1" dirty="0">
                <a:solidFill>
                  <a:schemeClr val="accent5">
                    <a:lumMod val="75000"/>
                  </a:schemeClr>
                </a:solidFill>
              </a:rPr>
              <a:t>AUDIENCE</a:t>
            </a:r>
            <a:r>
              <a:rPr lang="en-GB" sz="2800" dirty="0">
                <a:solidFill>
                  <a:schemeClr val="accent5">
                    <a:lumMod val="75000"/>
                  </a:schemeClr>
                </a:solidFill>
              </a:rPr>
              <a:t> in </a:t>
            </a:r>
            <a:r>
              <a:rPr lang="en-GB" sz="2800" dirty="0" smtClean="0">
                <a:solidFill>
                  <a:schemeClr val="accent5">
                    <a:lumMod val="75000"/>
                  </a:schemeClr>
                </a:solidFill>
              </a:rPr>
              <a:t>mind.</a:t>
            </a:r>
            <a:endParaRPr lang="en-GB" dirty="0">
              <a:solidFill>
                <a:schemeClr val="accent5">
                  <a:lumMod val="75000"/>
                </a:schemeClr>
              </a:solidFill>
            </a:endParaRPr>
          </a:p>
        </p:txBody>
      </p:sp>
      <p:sp>
        <p:nvSpPr>
          <p:cNvPr id="9" name="Rectangle 8"/>
          <p:cNvSpPr/>
          <p:nvPr/>
        </p:nvSpPr>
        <p:spPr>
          <a:xfrm>
            <a:off x="2411760" y="5229200"/>
            <a:ext cx="6309320" cy="1384995"/>
          </a:xfrm>
          <a:prstGeom prst="rect">
            <a:avLst/>
          </a:prstGeom>
        </p:spPr>
        <p:txBody>
          <a:bodyPr wrap="square">
            <a:spAutoFit/>
          </a:bodyPr>
          <a:lstStyle/>
          <a:p>
            <a:pPr lvl="0" algn="r"/>
            <a:r>
              <a:rPr lang="en-GB" sz="2800" dirty="0" smtClean="0">
                <a:solidFill>
                  <a:schemeClr val="accent3">
                    <a:lumMod val="75000"/>
                  </a:schemeClr>
                </a:solidFill>
              </a:rPr>
              <a:t>Every </a:t>
            </a:r>
            <a:r>
              <a:rPr lang="en-GB" sz="2800" dirty="0">
                <a:solidFill>
                  <a:schemeClr val="accent3">
                    <a:lumMod val="75000"/>
                  </a:schemeClr>
                </a:solidFill>
              </a:rPr>
              <a:t>source is useful </a:t>
            </a:r>
            <a:r>
              <a:rPr lang="en-GB" sz="2800" dirty="0" smtClean="0">
                <a:solidFill>
                  <a:schemeClr val="accent3">
                    <a:lumMod val="75000"/>
                  </a:schemeClr>
                </a:solidFill>
              </a:rPr>
              <a:t>to historians </a:t>
            </a:r>
            <a:r>
              <a:rPr lang="en-GB" sz="2800" dirty="0">
                <a:solidFill>
                  <a:schemeClr val="accent3">
                    <a:lumMod val="75000"/>
                  </a:schemeClr>
                </a:solidFill>
              </a:rPr>
              <a:t>in some way, but only gives a </a:t>
            </a:r>
            <a:r>
              <a:rPr lang="en-GB" sz="2800" b="1" dirty="0">
                <a:solidFill>
                  <a:schemeClr val="accent3">
                    <a:lumMod val="75000"/>
                  </a:schemeClr>
                </a:solidFill>
              </a:rPr>
              <a:t>snapshot in time</a:t>
            </a:r>
            <a:r>
              <a:rPr lang="en-GB" sz="2800" dirty="0">
                <a:solidFill>
                  <a:schemeClr val="accent3">
                    <a:lumMod val="75000"/>
                  </a:schemeClr>
                </a:solidFill>
              </a:rPr>
              <a:t> of a </a:t>
            </a:r>
            <a:r>
              <a:rPr lang="en-GB" sz="2800" b="1" dirty="0">
                <a:solidFill>
                  <a:schemeClr val="accent3">
                    <a:lumMod val="75000"/>
                  </a:schemeClr>
                </a:solidFill>
              </a:rPr>
              <a:t>single perspective</a:t>
            </a:r>
            <a:r>
              <a:rPr lang="en-GB" sz="2800" dirty="0">
                <a:solidFill>
                  <a:schemeClr val="accent3">
                    <a:lumMod val="75000"/>
                  </a:schemeClr>
                </a:solidFill>
              </a:rPr>
              <a:t> on the events</a:t>
            </a:r>
          </a:p>
        </p:txBody>
      </p:sp>
    </p:spTree>
    <p:extLst>
      <p:ext uri="{BB962C8B-B14F-4D97-AF65-F5344CB8AC3E}">
        <p14:creationId xmlns:p14="http://schemas.microsoft.com/office/powerpoint/2010/main" val="1535644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s://mightymega.com/wp-content/uploads/2015/06/lego_professor_1.jpg"/>
          <p:cNvPicPr>
            <a:picLocks noChangeAspect="1" noChangeArrowheads="1"/>
          </p:cNvPicPr>
          <p:nvPr/>
        </p:nvPicPr>
        <p:blipFill rotWithShape="1">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r="12328"/>
          <a:stretch/>
        </p:blipFill>
        <p:spPr bwMode="auto">
          <a:xfrm flipH="1">
            <a:off x="-324544" y="1758463"/>
            <a:ext cx="3131840" cy="33113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http://vignette2.wikia.nocookie.net/legouniverse/images/5/54/8_studs_brick_side.png/revision/latest?cb=20110609144402"/>
          <p:cNvPicPr>
            <a:picLocks noChangeAspect="1" noChangeArrowheads="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24112" r="23685"/>
          <a:stretch/>
        </p:blipFill>
        <p:spPr bwMode="auto">
          <a:xfrm>
            <a:off x="5868144" y="4834021"/>
            <a:ext cx="3398442" cy="114342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http://vignette2.wikia.nocookie.net/legouniverse/images/5/54/8_studs_brick_side.png/revision/latest?cb=20110609144402"/>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24112" r="23685"/>
          <a:stretch/>
        </p:blipFill>
        <p:spPr bwMode="auto">
          <a:xfrm>
            <a:off x="93438" y="4888162"/>
            <a:ext cx="3398442" cy="114342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vignette2.wikia.nocookie.net/legouniverse/images/5/54/8_studs_brick_side.png/revision/latest?cb=20110609144402"/>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r="23685"/>
          <a:stretch/>
        </p:blipFill>
        <p:spPr bwMode="auto">
          <a:xfrm>
            <a:off x="2627784" y="3068960"/>
            <a:ext cx="4968206" cy="114342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627784" y="3253620"/>
            <a:ext cx="4968206" cy="181588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n-GB" sz="2800" dirty="0" smtClean="0">
                <a:solidFill>
                  <a:schemeClr val="tx2"/>
                </a:solidFill>
              </a:rPr>
              <a:t>Historical </a:t>
            </a:r>
            <a:r>
              <a:rPr lang="en-GB" sz="2800" dirty="0">
                <a:solidFill>
                  <a:schemeClr val="tx2"/>
                </a:solidFill>
              </a:rPr>
              <a:t>interpretations must be understood with knowledge of the </a:t>
            </a:r>
            <a:r>
              <a:rPr lang="en-GB" sz="2800" b="1" dirty="0">
                <a:solidFill>
                  <a:schemeClr val="tx2"/>
                </a:solidFill>
              </a:rPr>
              <a:t>CONTEXT</a:t>
            </a:r>
            <a:r>
              <a:rPr lang="en-GB" sz="2800" dirty="0">
                <a:solidFill>
                  <a:schemeClr val="tx2"/>
                </a:solidFill>
              </a:rPr>
              <a:t> in which they themselves were </a:t>
            </a:r>
            <a:r>
              <a:rPr lang="en-GB" sz="2800" dirty="0" smtClean="0">
                <a:solidFill>
                  <a:schemeClr val="tx2"/>
                </a:solidFill>
              </a:rPr>
              <a:t>created</a:t>
            </a:r>
            <a:endParaRPr lang="en-GB" sz="2800" dirty="0">
              <a:solidFill>
                <a:schemeClr val="tx2"/>
              </a:solidFill>
            </a:endParaRPr>
          </a:p>
        </p:txBody>
      </p:sp>
      <p:sp>
        <p:nvSpPr>
          <p:cNvPr id="5" name="Rectangle 4"/>
          <p:cNvSpPr/>
          <p:nvPr/>
        </p:nvSpPr>
        <p:spPr>
          <a:xfrm>
            <a:off x="0" y="0"/>
            <a:ext cx="9144000" cy="2400657"/>
          </a:xfrm>
          <a:prstGeom prst="rect">
            <a:avLst/>
          </a:prstGeom>
        </p:spPr>
        <p:txBody>
          <a:bodyPr wrap="square">
            <a:spAutoFit/>
          </a:bodyPr>
          <a:lstStyle/>
          <a:p>
            <a:pPr lvl="0" algn="r"/>
            <a:r>
              <a:rPr lang="en-GB" sz="5000" dirty="0" smtClean="0">
                <a:solidFill>
                  <a:srgbClr val="073E87"/>
                </a:solidFill>
              </a:rPr>
              <a:t>…know that </a:t>
            </a:r>
            <a:r>
              <a:rPr lang="en-GB" sz="5000" b="1" dirty="0" smtClean="0">
                <a:solidFill>
                  <a:srgbClr val="073E87"/>
                </a:solidFill>
              </a:rPr>
              <a:t>interpretations</a:t>
            </a:r>
            <a:r>
              <a:rPr lang="en-GB" sz="5000" dirty="0" smtClean="0">
                <a:solidFill>
                  <a:srgbClr val="073E87"/>
                </a:solidFill>
              </a:rPr>
              <a:t> are </a:t>
            </a:r>
            <a:r>
              <a:rPr lang="en-GB" sz="5000" i="1" dirty="0" smtClean="0">
                <a:solidFill>
                  <a:srgbClr val="073E87"/>
                </a:solidFill>
              </a:rPr>
              <a:t>deliberately constructed </a:t>
            </a:r>
            <a:r>
              <a:rPr lang="en-GB" sz="5000" dirty="0" smtClean="0">
                <a:solidFill>
                  <a:srgbClr val="073E87"/>
                </a:solidFill>
              </a:rPr>
              <a:t>versions of the past after the event</a:t>
            </a:r>
            <a:endParaRPr lang="en-GB" sz="5000" dirty="0">
              <a:solidFill>
                <a:srgbClr val="073E87"/>
              </a:solidFill>
            </a:endParaRPr>
          </a:p>
        </p:txBody>
      </p:sp>
      <p:sp>
        <p:nvSpPr>
          <p:cNvPr id="7" name="Rectangle 6"/>
          <p:cNvSpPr/>
          <p:nvPr/>
        </p:nvSpPr>
        <p:spPr>
          <a:xfrm>
            <a:off x="-36512" y="5069502"/>
            <a:ext cx="4946996" cy="1815882"/>
          </a:xfrm>
          <a:prstGeom prst="rect">
            <a:avLst/>
          </a:prstGeom>
          <a:solidFill>
            <a:schemeClr val="accent3">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ctr"/>
            <a:r>
              <a:rPr lang="en-GB" sz="2800" dirty="0">
                <a:solidFill>
                  <a:schemeClr val="tx2"/>
                </a:solidFill>
              </a:rPr>
              <a:t>Historians know interpretations are constructed to have a </a:t>
            </a:r>
            <a:r>
              <a:rPr lang="en-GB" sz="2800" b="1" dirty="0">
                <a:solidFill>
                  <a:schemeClr val="tx2"/>
                </a:solidFill>
              </a:rPr>
              <a:t>VIEWPOINT,</a:t>
            </a:r>
            <a:r>
              <a:rPr lang="en-GB" sz="2800" dirty="0">
                <a:solidFill>
                  <a:schemeClr val="tx2"/>
                </a:solidFill>
              </a:rPr>
              <a:t> </a:t>
            </a:r>
            <a:r>
              <a:rPr lang="en-GB" sz="2800" b="1" dirty="0" smtClean="0">
                <a:solidFill>
                  <a:schemeClr val="tx2"/>
                </a:solidFill>
              </a:rPr>
              <a:t>PURPOSE</a:t>
            </a:r>
            <a:r>
              <a:rPr lang="en-GB" sz="2800" dirty="0">
                <a:solidFill>
                  <a:schemeClr val="tx2"/>
                </a:solidFill>
              </a:rPr>
              <a:t>, </a:t>
            </a:r>
            <a:r>
              <a:rPr lang="en-GB" sz="2800" dirty="0" smtClean="0">
                <a:solidFill>
                  <a:schemeClr val="tx2"/>
                </a:solidFill>
              </a:rPr>
              <a:t>and a particular </a:t>
            </a:r>
            <a:r>
              <a:rPr lang="en-GB" sz="2800" b="1" dirty="0">
                <a:solidFill>
                  <a:schemeClr val="tx2"/>
                </a:solidFill>
              </a:rPr>
              <a:t>AUDIENCE</a:t>
            </a:r>
            <a:r>
              <a:rPr lang="en-GB" sz="2800" dirty="0">
                <a:solidFill>
                  <a:schemeClr val="tx2"/>
                </a:solidFill>
              </a:rPr>
              <a:t> </a:t>
            </a:r>
          </a:p>
        </p:txBody>
      </p:sp>
      <p:sp>
        <p:nvSpPr>
          <p:cNvPr id="8" name="Rectangle 7"/>
          <p:cNvSpPr/>
          <p:nvPr/>
        </p:nvSpPr>
        <p:spPr>
          <a:xfrm>
            <a:off x="4910484" y="5051672"/>
            <a:ext cx="4270028" cy="1815882"/>
          </a:xfrm>
          <a:prstGeom prst="rect">
            <a:avLst/>
          </a:prstGeom>
          <a:solidFill>
            <a:schemeClr val="accent5">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a:r>
              <a:rPr lang="en-GB" sz="2800" dirty="0">
                <a:solidFill>
                  <a:schemeClr val="tx2"/>
                </a:solidFill>
              </a:rPr>
              <a:t>They should often be judged on the </a:t>
            </a:r>
            <a:r>
              <a:rPr lang="en-GB" sz="2800" b="1" dirty="0">
                <a:solidFill>
                  <a:schemeClr val="tx2"/>
                </a:solidFill>
              </a:rPr>
              <a:t>EVIDENCE</a:t>
            </a:r>
            <a:r>
              <a:rPr lang="en-GB" sz="2800" dirty="0">
                <a:solidFill>
                  <a:schemeClr val="tx2"/>
                </a:solidFill>
              </a:rPr>
              <a:t> they have included </a:t>
            </a:r>
            <a:r>
              <a:rPr lang="en-GB" sz="2800" dirty="0" smtClean="0">
                <a:solidFill>
                  <a:schemeClr val="tx2"/>
                </a:solidFill>
              </a:rPr>
              <a:t>or, often, have </a:t>
            </a:r>
            <a:r>
              <a:rPr lang="en-GB" sz="2800" dirty="0">
                <a:solidFill>
                  <a:schemeClr val="tx2"/>
                </a:solidFill>
              </a:rPr>
              <a:t>not included. </a:t>
            </a:r>
          </a:p>
        </p:txBody>
      </p:sp>
    </p:spTree>
    <p:extLst>
      <p:ext uri="{BB962C8B-B14F-4D97-AF65-F5344CB8AC3E}">
        <p14:creationId xmlns:p14="http://schemas.microsoft.com/office/powerpoint/2010/main" val="2120488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537</TotalTime>
  <Words>558</Words>
  <Application>Microsoft Office PowerPoint</Application>
  <PresentationFormat>On-screen Show (4:3)</PresentationFormat>
  <Paragraphs>79</Paragraphs>
  <Slides>12</Slides>
  <Notes>3</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Huntington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41</cp:revision>
  <dcterms:created xsi:type="dcterms:W3CDTF">2017-06-16T12:50:03Z</dcterms:created>
  <dcterms:modified xsi:type="dcterms:W3CDTF">2017-06-27T09:48:49Z</dcterms:modified>
</cp:coreProperties>
</file>