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90" r:id="rId2"/>
    <p:sldId id="291" r:id="rId3"/>
    <p:sldId id="310" r:id="rId4"/>
    <p:sldId id="258" r:id="rId5"/>
    <p:sldId id="297" r:id="rId6"/>
    <p:sldId id="259" r:id="rId7"/>
    <p:sldId id="292" r:id="rId8"/>
    <p:sldId id="293" r:id="rId9"/>
    <p:sldId id="288" r:id="rId10"/>
    <p:sldId id="289" r:id="rId11"/>
    <p:sldId id="296" r:id="rId12"/>
    <p:sldId id="295" r:id="rId13"/>
    <p:sldId id="304" r:id="rId14"/>
    <p:sldId id="308" r:id="rId15"/>
    <p:sldId id="309" r:id="rId16"/>
    <p:sldId id="298" r:id="rId17"/>
    <p:sldId id="302" r:id="rId18"/>
    <p:sldId id="303" r:id="rId19"/>
    <p:sldId id="260" r:id="rId20"/>
    <p:sldId id="307" r:id="rId21"/>
    <p:sldId id="311" r:id="rId22"/>
    <p:sldId id="261" r:id="rId23"/>
    <p:sldId id="262" r:id="rId24"/>
    <p:sldId id="263" r:id="rId25"/>
    <p:sldId id="268" r:id="rId26"/>
    <p:sldId id="264" r:id="rId27"/>
    <p:sldId id="265" r:id="rId28"/>
    <p:sldId id="266" r:id="rId29"/>
    <p:sldId id="267" r:id="rId30"/>
    <p:sldId id="270" r:id="rId31"/>
    <p:sldId id="279" r:id="rId32"/>
    <p:sldId id="280" r:id="rId33"/>
    <p:sldId id="281" r:id="rId34"/>
    <p:sldId id="282" r:id="rId35"/>
    <p:sldId id="273" r:id="rId36"/>
    <p:sldId id="274" r:id="rId37"/>
    <p:sldId id="278" r:id="rId38"/>
    <p:sldId id="271" r:id="rId39"/>
    <p:sldId id="272" r:id="rId40"/>
    <p:sldId id="269" r:id="rId41"/>
    <p:sldId id="275" r:id="rId42"/>
    <p:sldId id="276" r:id="rId43"/>
    <p:sldId id="277" r:id="rId44"/>
    <p:sldId id="283" r:id="rId45"/>
    <p:sldId id="284" r:id="rId46"/>
    <p:sldId id="285" r:id="rId47"/>
  </p:sldIdLst>
  <p:sldSz cx="9906000" cy="6858000" type="A4"/>
  <p:notesSz cx="9872663" cy="6742113"/>
  <p:defaultTextStyle>
    <a:defPPr>
      <a:defRPr lang="en-US"/>
    </a:defPPr>
    <a:lvl1pPr marL="0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6265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72532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08799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45065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81332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17598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53864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90130" algn="l" defTabSz="87253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9" autoAdjust="0"/>
    <p:restoredTop sz="73997" autoAdjust="0"/>
  </p:normalViewPr>
  <p:slideViewPr>
    <p:cSldViewPr>
      <p:cViewPr>
        <p:scale>
          <a:sx n="50" d="100"/>
          <a:sy n="50" d="100"/>
        </p:scale>
        <p:origin x="-2046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2796" y="5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53523-D8D9-4CA4-B860-A3D0393E57B2}" type="datetimeFigureOut">
              <a:rPr lang="en-GB" smtClean="0"/>
              <a:t>22/10/2017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0344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2796" y="640344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C8417-6BE4-4926-857A-4349E803D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21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796" y="5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F845F-4DE1-4530-AE61-585F805B3DAC}" type="datetimeFigureOut">
              <a:rPr lang="en-GB" smtClean="0"/>
              <a:t>22/10/2017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1500" y="506413"/>
            <a:ext cx="364966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0344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796" y="640344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A58A1-C5B4-42E3-96D4-A600E0679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34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36265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72532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08799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745065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81332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617598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53864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90130" algn="l" defTabSz="8725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90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quite</a:t>
            </a:r>
            <a:r>
              <a:rPr lang="en-GB" baseline="0" dirty="0" smtClean="0"/>
              <a:t> a few of these to form the golden pathway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2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1500" y="506413"/>
            <a:ext cx="364966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166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1500" y="506413"/>
            <a:ext cx="364966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 dirty="0" smtClean="0"/>
              <a:t>Print a3</a:t>
            </a:r>
            <a:endParaRPr lang="en-GB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46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1500" y="506413"/>
            <a:ext cx="364966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PRINT</a:t>
            </a:r>
            <a:r>
              <a:rPr lang="en-GB" b="1" baseline="0" dirty="0" smtClean="0"/>
              <a:t> A3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68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1500" y="506413"/>
            <a:ext cx="364966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A4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056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1500" y="506413"/>
            <a:ext cx="364966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72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PRINT</a:t>
            </a:r>
            <a:r>
              <a:rPr lang="en-GB" baseline="0" dirty="0" smtClean="0"/>
              <a:t> A4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235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72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PRINT</a:t>
            </a:r>
            <a:r>
              <a:rPr lang="en-GB" baseline="0" dirty="0" smtClean="0"/>
              <a:t> A4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A58A1-C5B4-42E3-96D4-A600E067942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631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6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2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5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1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17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53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0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7" y="4406904"/>
            <a:ext cx="84201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7" y="2906715"/>
            <a:ext cx="84201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62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725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08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450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181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175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0538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4901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265" indent="0">
              <a:buNone/>
              <a:defRPr sz="1900" b="1"/>
            </a:lvl2pPr>
            <a:lvl3pPr marL="872532" indent="0">
              <a:buNone/>
              <a:defRPr sz="1700" b="1"/>
            </a:lvl3pPr>
            <a:lvl4pPr marL="1308799" indent="0">
              <a:buNone/>
              <a:defRPr sz="1500" b="1"/>
            </a:lvl4pPr>
            <a:lvl5pPr marL="1745065" indent="0">
              <a:buNone/>
              <a:defRPr sz="1500" b="1"/>
            </a:lvl5pPr>
            <a:lvl6pPr marL="2181332" indent="0">
              <a:buNone/>
              <a:defRPr sz="1500" b="1"/>
            </a:lvl6pPr>
            <a:lvl7pPr marL="2617598" indent="0">
              <a:buNone/>
              <a:defRPr sz="1500" b="1"/>
            </a:lvl7pPr>
            <a:lvl8pPr marL="3053864" indent="0">
              <a:buNone/>
              <a:defRPr sz="1500" b="1"/>
            </a:lvl8pPr>
            <a:lvl9pPr marL="349013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265" indent="0">
              <a:buNone/>
              <a:defRPr sz="1900" b="1"/>
            </a:lvl2pPr>
            <a:lvl3pPr marL="872532" indent="0">
              <a:buNone/>
              <a:defRPr sz="1700" b="1"/>
            </a:lvl3pPr>
            <a:lvl4pPr marL="1308799" indent="0">
              <a:buNone/>
              <a:defRPr sz="1500" b="1"/>
            </a:lvl4pPr>
            <a:lvl5pPr marL="1745065" indent="0">
              <a:buNone/>
              <a:defRPr sz="1500" b="1"/>
            </a:lvl5pPr>
            <a:lvl6pPr marL="2181332" indent="0">
              <a:buNone/>
              <a:defRPr sz="1500" b="1"/>
            </a:lvl6pPr>
            <a:lvl7pPr marL="2617598" indent="0">
              <a:buNone/>
              <a:defRPr sz="1500" b="1"/>
            </a:lvl7pPr>
            <a:lvl8pPr marL="3053864" indent="0">
              <a:buNone/>
              <a:defRPr sz="1500" b="1"/>
            </a:lvl8pPr>
            <a:lvl9pPr marL="349013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7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00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36265" indent="0">
              <a:buNone/>
              <a:defRPr sz="1100"/>
            </a:lvl2pPr>
            <a:lvl3pPr marL="872532" indent="0">
              <a:buNone/>
              <a:defRPr sz="900"/>
            </a:lvl3pPr>
            <a:lvl4pPr marL="1308799" indent="0">
              <a:buNone/>
              <a:defRPr sz="900"/>
            </a:lvl4pPr>
            <a:lvl5pPr marL="1745065" indent="0">
              <a:buNone/>
              <a:defRPr sz="900"/>
            </a:lvl5pPr>
            <a:lvl6pPr marL="2181332" indent="0">
              <a:buNone/>
              <a:defRPr sz="900"/>
            </a:lvl6pPr>
            <a:lvl7pPr marL="2617598" indent="0">
              <a:buNone/>
              <a:defRPr sz="900"/>
            </a:lvl7pPr>
            <a:lvl8pPr marL="3053864" indent="0">
              <a:buNone/>
              <a:defRPr sz="900"/>
            </a:lvl8pPr>
            <a:lvl9pPr marL="34901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100"/>
            </a:lvl1pPr>
            <a:lvl2pPr marL="436265" indent="0">
              <a:buNone/>
              <a:defRPr sz="2600"/>
            </a:lvl2pPr>
            <a:lvl3pPr marL="872532" indent="0">
              <a:buNone/>
              <a:defRPr sz="2300"/>
            </a:lvl3pPr>
            <a:lvl4pPr marL="1308799" indent="0">
              <a:buNone/>
              <a:defRPr sz="1900"/>
            </a:lvl4pPr>
            <a:lvl5pPr marL="1745065" indent="0">
              <a:buNone/>
              <a:defRPr sz="1900"/>
            </a:lvl5pPr>
            <a:lvl6pPr marL="2181332" indent="0">
              <a:buNone/>
              <a:defRPr sz="1900"/>
            </a:lvl6pPr>
            <a:lvl7pPr marL="2617598" indent="0">
              <a:buNone/>
              <a:defRPr sz="1900"/>
            </a:lvl7pPr>
            <a:lvl8pPr marL="3053864" indent="0">
              <a:buNone/>
              <a:defRPr sz="1900"/>
            </a:lvl8pPr>
            <a:lvl9pPr marL="3490130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36265" indent="0">
              <a:buNone/>
              <a:defRPr sz="1100"/>
            </a:lvl2pPr>
            <a:lvl3pPr marL="872532" indent="0">
              <a:buNone/>
              <a:defRPr sz="900"/>
            </a:lvl3pPr>
            <a:lvl4pPr marL="1308799" indent="0">
              <a:buNone/>
              <a:defRPr sz="900"/>
            </a:lvl4pPr>
            <a:lvl5pPr marL="1745065" indent="0">
              <a:buNone/>
              <a:defRPr sz="900"/>
            </a:lvl5pPr>
            <a:lvl6pPr marL="2181332" indent="0">
              <a:buNone/>
              <a:defRPr sz="900"/>
            </a:lvl6pPr>
            <a:lvl7pPr marL="2617598" indent="0">
              <a:buNone/>
              <a:defRPr sz="900"/>
            </a:lvl7pPr>
            <a:lvl8pPr marL="3053864" indent="0">
              <a:buNone/>
              <a:defRPr sz="900"/>
            </a:lvl8pPr>
            <a:lvl9pPr marL="34901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87253" tIns="43627" rIns="87253" bIns="4362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 vert="horz" lIns="87253" tIns="43627" rIns="87253" bIns="436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87253" tIns="43627" rIns="87253" bIns="4362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87253" tIns="43627" rIns="87253" bIns="4362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87253" tIns="43627" rIns="87253" bIns="4362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72532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7199" indent="-327199" algn="l" defTabSz="872532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08933" indent="-272667" algn="l" defTabSz="872532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666" indent="-218133" algn="l" defTabSz="87253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26932" indent="-218133" algn="l" defTabSz="872532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199" indent="-218133" algn="l" defTabSz="872532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466" indent="-218133" algn="l" defTabSz="87253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731" indent="-218133" algn="l" defTabSz="87253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1998" indent="-218133" algn="l" defTabSz="87253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264" indent="-218133" algn="l" defTabSz="87253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265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532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799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065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332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598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3864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130" algn="l" defTabSz="87253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s://1.bp.blogspot.com/-zHKeKIBOj5w/WD55LuQTxuI/AAAAAAAAL84/nBvyqsYRdp0liI5vyrgJ0CTixF4HZYDpwCLcB/s1600/colossal_scale_of_D-Day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91200"/>
            <a:ext cx="9906000" cy="1371600"/>
          </a:xfrm>
        </p:spPr>
        <p:txBody>
          <a:bodyPr>
            <a:noAutofit/>
          </a:bodyPr>
          <a:lstStyle/>
          <a:p>
            <a:r>
              <a:rPr lang="en-GB" sz="2300" dirty="0"/>
              <a:t>This display was based on Ian Dawson’s suggestions at the HA Northern Forum about the simple messages of doing history. It is aimed at all history students aged 11-18, so maintains a fundamental simplicity. </a:t>
            </a:r>
            <a:br>
              <a:rPr lang="en-GB" sz="2300" dirty="0"/>
            </a:br>
            <a:endParaRPr lang="en-GB" sz="2300" dirty="0"/>
          </a:p>
        </p:txBody>
      </p:sp>
      <p:pic>
        <p:nvPicPr>
          <p:cNvPr id="4" name="Picture 3" descr="https://pbs.twimg.com/media/C8LhcH7UQAUaOvo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1" t="29713" r="27661" b="27771"/>
          <a:stretch/>
        </p:blipFill>
        <p:spPr bwMode="auto">
          <a:xfrm>
            <a:off x="152400" y="-381000"/>
            <a:ext cx="9753600" cy="609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86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jr.HUNTINGTON\AppData\Local\Microsoft\Windows\Temporary Internet Files\Content.Outlook\2Y08DQ6Z\History Display Boa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9906000" cy="521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6038"/>
            <a:ext cx="8915400" cy="563562"/>
          </a:xfrm>
        </p:spPr>
        <p:txBody>
          <a:bodyPr>
            <a:noAutofit/>
          </a:bodyPr>
          <a:lstStyle/>
          <a:p>
            <a:r>
              <a:rPr lang="en-GB" sz="2300" dirty="0"/>
              <a:t>How the display looks in our corridor (based on Ian’s layout- we may yet adapt this </a:t>
            </a:r>
            <a:r>
              <a:rPr lang="en-GB" sz="2300" dirty="0" smtClean="0"/>
              <a:t>if </a:t>
            </a:r>
            <a:r>
              <a:rPr lang="en-GB" sz="2300" dirty="0"/>
              <a:t>we think we talk more about the process as a sequential one)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0" y="6019800"/>
            <a:ext cx="4876800" cy="8729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7253" tIns="43627" rIns="87253" bIns="43627" rtlCol="0">
            <a:spAutoFit/>
          </a:bodyPr>
          <a:lstStyle/>
          <a:p>
            <a:r>
              <a:rPr lang="en-GB" dirty="0" smtClean="0"/>
              <a:t>PRINT FOR standard display BOARD</a:t>
            </a:r>
            <a:r>
              <a:rPr lang="en-GB" dirty="0"/>
              <a:t> </a:t>
            </a:r>
            <a:r>
              <a:rPr lang="en-GB" dirty="0" smtClean="0"/>
              <a:t>– all slides in A4 except 15 and 16 </a:t>
            </a:r>
          </a:p>
          <a:p>
            <a:r>
              <a:rPr lang="en-GB" dirty="0" smtClean="0"/>
              <a:t>Matt laminating is the way forward</a:t>
            </a:r>
          </a:p>
        </p:txBody>
      </p:sp>
    </p:spTree>
    <p:extLst>
      <p:ext uri="{BB962C8B-B14F-4D97-AF65-F5344CB8AC3E}">
        <p14:creationId xmlns:p14="http://schemas.microsoft.com/office/powerpoint/2010/main" val="22962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9051" y="2895599"/>
            <a:ext cx="9925051" cy="246697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-19051" y="0"/>
            <a:ext cx="9925051" cy="246697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" t="10659" r="5577" b="49462"/>
          <a:stretch/>
        </p:blipFill>
        <p:spPr>
          <a:xfrm>
            <a:off x="-38103" y="-1"/>
            <a:ext cx="9925051" cy="2466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4" t="50000" r="4981" b="10122"/>
          <a:stretch/>
        </p:blipFill>
        <p:spPr>
          <a:xfrm>
            <a:off x="-38104" y="2914648"/>
            <a:ext cx="9925051" cy="24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liparting.com/wp-content/uploads/2016/11/Photos-of-open-book-silhouette-clip-art-clipartix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" b="100000" l="0" r="100000">
                        <a14:foregroundMark x1="4121" y1="91570" x2="94437" y2="92345"/>
                        <a14:foregroundMark x1="10852" y1="92054" x2="26854" y2="75097"/>
                        <a14:foregroundMark x1="4327" y1="92054" x2="5151" y2="17926"/>
                        <a14:foregroundMark x1="3365" y1="88760" x2="3777" y2="22384"/>
                        <a14:foregroundMark x1="94849" y1="90407" x2="96429" y2="17636"/>
                        <a14:foregroundMark x1="3777" y1="94864" x2="34203" y2="95736"/>
                        <a14:foregroundMark x1="9272" y1="11531" x2="13805" y2="8140"/>
                        <a14:foregroundMark x1="23283" y1="3198" x2="27266" y2="1744"/>
                        <a14:foregroundMark x1="19162" y1="4264" x2="22940" y2="2907"/>
                        <a14:foregroundMark x1="30220" y1="2326" x2="39904" y2="4264"/>
                        <a14:foregroundMark x1="41071" y1="4845" x2="44025" y2="5717"/>
                        <a14:backgroundMark x1="4945" y1="6783" x2="9684" y2="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02" y="304800"/>
            <a:ext cx="9214300" cy="653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3753" y="2450527"/>
            <a:ext cx="8138597" cy="2110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7253" tIns="43627" rIns="87253" bIns="43627" rtlCol="0">
            <a:spAutoFit/>
          </a:bodyPr>
          <a:lstStyle/>
          <a:p>
            <a:pPr algn="ctr"/>
            <a:r>
              <a:rPr lang="en-GB" sz="13100" dirty="0">
                <a:solidFill>
                  <a:schemeClr val="accent2"/>
                </a:solidFill>
                <a:latin typeface="Segoe Print" panose="02000600000000000000" pitchFamily="2" charset="0"/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39614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clipartix.com/wp-content/uploads/2016/05/Thinking-clip-art-clipart-pictures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70" y="76200"/>
            <a:ext cx="9159632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1" y="533402"/>
            <a:ext cx="8305800" cy="3979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7253" tIns="43627" rIns="87253" bIns="43627" rtlCol="0">
            <a:spAutoFit/>
          </a:bodyPr>
          <a:lstStyle/>
          <a:p>
            <a:pPr algn="ctr"/>
            <a:r>
              <a:rPr lang="en-GB" sz="8400" cap="small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Craft</a:t>
            </a:r>
          </a:p>
          <a:p>
            <a:pPr algn="ctr"/>
            <a:r>
              <a:rPr lang="en-GB" sz="8400" cap="small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judgements &amp; arguments  </a:t>
            </a:r>
          </a:p>
        </p:txBody>
      </p:sp>
    </p:spTree>
    <p:extLst>
      <p:ext uri="{BB962C8B-B14F-4D97-AF65-F5344CB8AC3E}">
        <p14:creationId xmlns:p14="http://schemas.microsoft.com/office/powerpoint/2010/main" val="28053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s://cdn-images-1.medium.com/max/1280/1*N1TITg6Ocoe6cMSsZ0d2Tg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52400"/>
            <a:ext cx="9690311" cy="623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702213">
            <a:off x="-76200" y="1417677"/>
            <a:ext cx="7620000" cy="2000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7253" tIns="43627" rIns="87253" bIns="43627" rtlCol="0">
            <a:spAutoFit/>
          </a:bodyPr>
          <a:lstStyle/>
          <a:p>
            <a:pPr algn="ctr"/>
            <a:r>
              <a:rPr lang="en-GB" sz="12400" dirty="0">
                <a:solidFill>
                  <a:schemeClr val="bg1"/>
                </a:solidFill>
                <a:latin typeface="+mj-lt"/>
              </a:rPr>
              <a:t>Questions</a:t>
            </a:r>
          </a:p>
        </p:txBody>
      </p:sp>
      <p:pic>
        <p:nvPicPr>
          <p:cNvPr id="7" name="Picture 10" descr="https://cdn-images-1.medium.com/max/1280/1*N1TITg6Ocoe6cMSsZ0d2Tg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563" b="100000" l="51250" r="100000">
                        <a14:foregroundMark x1="67813" y1="85922" x2="92031" y2="65049"/>
                        <a14:foregroundMark x1="64766" y1="81796" x2="83047" y2="53519"/>
                        <a14:foregroundMark x1="59844" y1="82039" x2="83281" y2="50243"/>
                        <a14:foregroundMark x1="57734" y1="81189" x2="76016" y2="85680"/>
                        <a14:foregroundMark x1="55391" y1="81432" x2="81719" y2="92597"/>
                        <a14:foregroundMark x1="80547" y1="43204" x2="92578" y2="57524"/>
                        <a14:foregroundMark x1="79375" y1="42354" x2="87969" y2="60801"/>
                        <a14:foregroundMark x1="54219" y1="80947" x2="60469" y2="83859"/>
                        <a14:backgroundMark x1="57109" y1="73301" x2="71094" y2="56796"/>
                        <a14:backgroundMark x1="61328" y1="70024" x2="73203" y2="53762"/>
                        <a14:backgroundMark x1="62109" y1="70631" x2="71875" y2="55825"/>
                        <a14:backgroundMark x1="52266" y1="76578" x2="62813" y2="71238"/>
                        <a14:backgroundMark x1="53984" y1="75243" x2="66016" y2="66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730"/>
          <a:stretch/>
        </p:blipFill>
        <p:spPr bwMode="auto">
          <a:xfrm>
            <a:off x="4482891" y="60890"/>
            <a:ext cx="5346911" cy="633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19878320">
            <a:off x="5884545" y="4194484"/>
            <a:ext cx="4085961" cy="1264263"/>
          </a:xfrm>
          <a:prstGeom prst="rect">
            <a:avLst/>
          </a:prstGeom>
        </p:spPr>
        <p:txBody>
          <a:bodyPr wrap="square" lIns="87253" tIns="43627" rIns="87253" bIns="43627">
            <a:spAutoFit/>
          </a:bodyPr>
          <a:lstStyle/>
          <a:p>
            <a:pPr algn="ctr"/>
            <a:r>
              <a:rPr lang="en-GB" sz="7600" dirty="0">
                <a:solidFill>
                  <a:schemeClr val="bg1"/>
                </a:solidFill>
              </a:rPr>
              <a:t>debate</a:t>
            </a:r>
          </a:p>
        </p:txBody>
      </p:sp>
    </p:spTree>
    <p:extLst>
      <p:ext uri="{BB962C8B-B14F-4D97-AF65-F5344CB8AC3E}">
        <p14:creationId xmlns:p14="http://schemas.microsoft.com/office/powerpoint/2010/main" val="207281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6553200"/>
          </a:xfrm>
          <a:prstGeom prst="bevel">
            <a:avLst>
              <a:gd name="adj" fmla="val 446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6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more knowledge, greater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5890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6553200"/>
          </a:xfrm>
          <a:prstGeom prst="bevel">
            <a:avLst>
              <a:gd name="adj" fmla="val 4466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6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oor Richard" panose="02080502050505020702" pitchFamily="18" charset="0"/>
              </a:rPr>
              <a:t>little (or no) historical knowledge &amp; understanding</a:t>
            </a:r>
          </a:p>
        </p:txBody>
      </p:sp>
    </p:spTree>
    <p:extLst>
      <p:ext uri="{BB962C8B-B14F-4D97-AF65-F5344CB8AC3E}">
        <p14:creationId xmlns:p14="http://schemas.microsoft.com/office/powerpoint/2010/main" val="5292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17526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Documents</a:t>
            </a:r>
          </a:p>
        </p:txBody>
      </p:sp>
      <p:sp>
        <p:nvSpPr>
          <p:cNvPr id="5" name="Bevel 4"/>
          <p:cNvSpPr/>
          <p:nvPr/>
        </p:nvSpPr>
        <p:spPr>
          <a:xfrm>
            <a:off x="228602" y="2057400"/>
            <a:ext cx="9372600" cy="17526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Other Sources</a:t>
            </a:r>
          </a:p>
        </p:txBody>
      </p:sp>
      <p:sp>
        <p:nvSpPr>
          <p:cNvPr id="6" name="Bevel 5"/>
          <p:cNvSpPr/>
          <p:nvPr/>
        </p:nvSpPr>
        <p:spPr>
          <a:xfrm>
            <a:off x="242457" y="4038600"/>
            <a:ext cx="9372600" cy="17526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41947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175260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Academic books</a:t>
            </a:r>
          </a:p>
        </p:txBody>
      </p:sp>
      <p:sp>
        <p:nvSpPr>
          <p:cNvPr id="5" name="Bevel 4"/>
          <p:cNvSpPr/>
          <p:nvPr/>
        </p:nvSpPr>
        <p:spPr>
          <a:xfrm>
            <a:off x="228602" y="2057400"/>
            <a:ext cx="9372600" cy="17526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Buildings</a:t>
            </a:r>
          </a:p>
        </p:txBody>
      </p:sp>
      <p:sp>
        <p:nvSpPr>
          <p:cNvPr id="6" name="Bevel 5"/>
          <p:cNvSpPr/>
          <p:nvPr/>
        </p:nvSpPr>
        <p:spPr>
          <a:xfrm>
            <a:off x="228602" y="4038600"/>
            <a:ext cx="9372600" cy="175260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Textbooks</a:t>
            </a:r>
          </a:p>
        </p:txBody>
      </p:sp>
    </p:spTree>
    <p:extLst>
      <p:ext uri="{BB962C8B-B14F-4D97-AF65-F5344CB8AC3E}">
        <p14:creationId xmlns:p14="http://schemas.microsoft.com/office/powerpoint/2010/main" val="38038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17526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Visual Sources</a:t>
            </a:r>
          </a:p>
        </p:txBody>
      </p:sp>
    </p:spTree>
    <p:extLst>
      <p:ext uri="{BB962C8B-B14F-4D97-AF65-F5344CB8AC3E}">
        <p14:creationId xmlns:p14="http://schemas.microsoft.com/office/powerpoint/2010/main" val="32803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28602" y="152400"/>
            <a:ext cx="9372600" cy="175260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Films</a:t>
            </a:r>
          </a:p>
        </p:txBody>
      </p:sp>
      <p:sp>
        <p:nvSpPr>
          <p:cNvPr id="5" name="Bevel 4"/>
          <p:cNvSpPr/>
          <p:nvPr/>
        </p:nvSpPr>
        <p:spPr>
          <a:xfrm>
            <a:off x="228602" y="2057400"/>
            <a:ext cx="9372600" cy="175260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TV Shows</a:t>
            </a:r>
          </a:p>
        </p:txBody>
      </p:sp>
      <p:sp>
        <p:nvSpPr>
          <p:cNvPr id="6" name="Bevel 5"/>
          <p:cNvSpPr/>
          <p:nvPr/>
        </p:nvSpPr>
        <p:spPr>
          <a:xfrm>
            <a:off x="242457" y="4038600"/>
            <a:ext cx="9372600" cy="175260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9100" cap="small" dirty="0">
                <a:latin typeface="+mj-lt"/>
              </a:rPr>
              <a:t>Museums</a:t>
            </a:r>
          </a:p>
        </p:txBody>
      </p:sp>
    </p:spTree>
    <p:extLst>
      <p:ext uri="{BB962C8B-B14F-4D97-AF65-F5344CB8AC3E}">
        <p14:creationId xmlns:p14="http://schemas.microsoft.com/office/powerpoint/2010/main" val="6666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228602" y="228600"/>
            <a:ext cx="9372600" cy="5867400"/>
          </a:xfrm>
          <a:prstGeom prst="bevel">
            <a:avLst>
              <a:gd name="adj" fmla="val 8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11000" cap="small" dirty="0">
                <a:latin typeface="Poor Richard" panose="02080502050505020702" pitchFamily="18" charset="0"/>
              </a:rPr>
              <a:t>Historical thinking of your own</a:t>
            </a:r>
          </a:p>
        </p:txBody>
      </p:sp>
    </p:spTree>
    <p:extLst>
      <p:ext uri="{BB962C8B-B14F-4D97-AF65-F5344CB8AC3E}">
        <p14:creationId xmlns:p14="http://schemas.microsoft.com/office/powerpoint/2010/main" val="271799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1592035" y="1306288"/>
            <a:ext cx="7254000" cy="4191429"/>
          </a:xfrm>
          <a:prstGeom prst="bevel">
            <a:avLst>
              <a:gd name="adj" fmla="val 825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r>
              <a:rPr lang="en-GB" sz="6900" cap="small" dirty="0">
                <a:latin typeface="Poor Richard" panose="02080502050505020702" pitchFamily="18" charset="0"/>
              </a:rPr>
              <a:t>Interpretive</a:t>
            </a:r>
          </a:p>
          <a:p>
            <a:pPr algn="ctr"/>
            <a:r>
              <a:rPr lang="en-GB" sz="6900" cap="small" dirty="0">
                <a:latin typeface="Poor Richard" panose="02080502050505020702" pitchFamily="18" charset="0"/>
              </a:rPr>
              <a:t>Work of other historians</a:t>
            </a:r>
          </a:p>
        </p:txBody>
      </p:sp>
      <p:sp>
        <p:nvSpPr>
          <p:cNvPr id="7" name="Folded Corner 6"/>
          <p:cNvSpPr/>
          <p:nvPr/>
        </p:nvSpPr>
        <p:spPr>
          <a:xfrm rot="19981740">
            <a:off x="7655718" y="1116115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How convincing do you find it?</a:t>
            </a:r>
          </a:p>
          <a:p>
            <a:pPr algn="ctr"/>
            <a:r>
              <a:rPr lang="en-GB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Do you think it is accurate?</a:t>
            </a:r>
          </a:p>
        </p:txBody>
      </p:sp>
      <p:sp>
        <p:nvSpPr>
          <p:cNvPr id="3" name="Folded Corner 2"/>
          <p:cNvSpPr/>
          <p:nvPr/>
        </p:nvSpPr>
        <p:spPr>
          <a:xfrm rot="20429977">
            <a:off x="343756" y="419232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What viewpoint does it present?</a:t>
            </a:r>
          </a:p>
          <a:p>
            <a:pPr algn="ctr"/>
            <a:endParaRPr lang="en-GB" sz="900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How is this being done?</a:t>
            </a:r>
          </a:p>
        </p:txBody>
      </p:sp>
      <p:sp>
        <p:nvSpPr>
          <p:cNvPr id="4" name="Folded Corner 3"/>
          <p:cNvSpPr/>
          <p:nvPr/>
        </p:nvSpPr>
        <p:spPr>
          <a:xfrm rot="21045619">
            <a:off x="227052" y="2357949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What was it’s intended audience and purpose? </a:t>
            </a:r>
          </a:p>
        </p:txBody>
      </p:sp>
      <p:sp>
        <p:nvSpPr>
          <p:cNvPr id="5" name="Folded Corner 4"/>
          <p:cNvSpPr/>
          <p:nvPr/>
        </p:nvSpPr>
        <p:spPr>
          <a:xfrm rot="585742">
            <a:off x="5848900" y="307447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Why might the context in which it was made alter the viewpoint of the creator?</a:t>
            </a:r>
          </a:p>
        </p:txBody>
      </p:sp>
      <p:sp>
        <p:nvSpPr>
          <p:cNvPr id="8" name="Folded Corner 7"/>
          <p:cNvSpPr/>
          <p:nvPr/>
        </p:nvSpPr>
        <p:spPr>
          <a:xfrm rot="262265">
            <a:off x="7191203" y="4215349"/>
            <a:ext cx="2321756" cy="1989840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What information has been left out?</a:t>
            </a:r>
          </a:p>
          <a:p>
            <a:pPr algn="ctr"/>
            <a:endParaRPr lang="en-GB" sz="900" b="1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Does this affect how valid the interpretation is?</a:t>
            </a:r>
          </a:p>
        </p:txBody>
      </p:sp>
      <p:sp>
        <p:nvSpPr>
          <p:cNvPr id="9" name="Folded Corner 8"/>
          <p:cNvSpPr/>
          <p:nvPr/>
        </p:nvSpPr>
        <p:spPr>
          <a:xfrm rot="386430">
            <a:off x="1033093" y="4192882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800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Does this help explain the angle or opinion?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1474107" y="1251859"/>
            <a:ext cx="7254000" cy="4191429"/>
          </a:xfrm>
          <a:prstGeom prst="bevel">
            <a:avLst>
              <a:gd name="adj" fmla="val 825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r>
              <a:rPr lang="en-GB" sz="9900" cap="small" dirty="0">
                <a:latin typeface="Poor Richard" panose="02080502050505020702" pitchFamily="18" charset="0"/>
              </a:rPr>
              <a:t>Source</a:t>
            </a:r>
          </a:p>
          <a:p>
            <a:pPr algn="ctr"/>
            <a:r>
              <a:rPr lang="en-GB" sz="9900" cap="small" dirty="0">
                <a:latin typeface="Poor Richard" panose="02080502050505020702" pitchFamily="18" charset="0"/>
              </a:rPr>
              <a:t>Evidence</a:t>
            </a:r>
          </a:p>
        </p:txBody>
      </p:sp>
      <p:sp>
        <p:nvSpPr>
          <p:cNvPr id="3" name="Folded Corner 2"/>
          <p:cNvSpPr/>
          <p:nvPr/>
        </p:nvSpPr>
        <p:spPr>
          <a:xfrm rot="1021833">
            <a:off x="663536" y="1243332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What was the intended audience and purpose? </a:t>
            </a:r>
          </a:p>
          <a:p>
            <a:pPr algn="ctr"/>
            <a:endParaRPr lang="en-GB" sz="8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How does this affect how we can use the source as evidence?</a:t>
            </a:r>
          </a:p>
        </p:txBody>
      </p:sp>
      <p:sp>
        <p:nvSpPr>
          <p:cNvPr id="4" name="Folded Corner 3"/>
          <p:cNvSpPr/>
          <p:nvPr/>
        </p:nvSpPr>
        <p:spPr>
          <a:xfrm rot="21362862">
            <a:off x="467073" y="3309990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How strong is each piece of evidence?</a:t>
            </a:r>
          </a:p>
          <a:p>
            <a:pPr algn="ctr"/>
            <a:endParaRPr lang="en-GB" sz="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Can we use it to substantiate an argument or is it too unreliable?</a:t>
            </a:r>
          </a:p>
        </p:txBody>
      </p:sp>
      <p:sp>
        <p:nvSpPr>
          <p:cNvPr id="5" name="Folded Corner 4"/>
          <p:cNvSpPr/>
          <p:nvPr/>
        </p:nvSpPr>
        <p:spPr>
          <a:xfrm rot="205947">
            <a:off x="4868899" y="4829402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What do we know about the person who made it?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How does that affect it’s use as evidence?</a:t>
            </a:r>
          </a:p>
        </p:txBody>
      </p:sp>
      <p:sp>
        <p:nvSpPr>
          <p:cNvPr id="7" name="Folded Corner 6"/>
          <p:cNvSpPr/>
          <p:nvPr/>
        </p:nvSpPr>
        <p:spPr>
          <a:xfrm rot="20643213">
            <a:off x="7229236" y="1144907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2100" b="1" dirty="0">
              <a:solidFill>
                <a:schemeClr val="tx1"/>
              </a:solidFill>
            </a:endParaRPr>
          </a:p>
          <a:p>
            <a:pPr algn="ctr"/>
            <a:r>
              <a:rPr lang="en-GB" sz="2100" b="1" dirty="0">
                <a:solidFill>
                  <a:schemeClr val="tx1"/>
                </a:solidFill>
              </a:rPr>
              <a:t>Is this source useful for the enquiry I am working on?</a:t>
            </a:r>
          </a:p>
        </p:txBody>
      </p:sp>
      <p:sp>
        <p:nvSpPr>
          <p:cNvPr id="8" name="Folded Corner 7"/>
          <p:cNvSpPr/>
          <p:nvPr/>
        </p:nvSpPr>
        <p:spPr>
          <a:xfrm rot="20434491">
            <a:off x="7189565" y="4392810"/>
            <a:ext cx="2014072" cy="185914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42" tIns="43622" rIns="87242" bIns="43622" rtlCol="0" anchor="ctr"/>
          <a:lstStyle/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How do the sources compare to each other?</a:t>
            </a:r>
          </a:p>
          <a:p>
            <a:pPr algn="ctr"/>
            <a:endParaRPr lang="en-GB" sz="5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How can we get enough evidence to make a judgement?</a:t>
            </a:r>
          </a:p>
        </p:txBody>
      </p:sp>
    </p:spTree>
    <p:extLst>
      <p:ext uri="{BB962C8B-B14F-4D97-AF65-F5344CB8AC3E}">
        <p14:creationId xmlns:p14="http://schemas.microsoft.com/office/powerpoint/2010/main" val="47776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28800" y="990600"/>
            <a:ext cx="632460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8400" cap="small" dirty="0">
                <a:latin typeface="Poor Richard" panose="02080502050505020702" pitchFamily="18" charset="0"/>
              </a:rPr>
              <a:t>Cause and consequence</a:t>
            </a:r>
          </a:p>
        </p:txBody>
      </p:sp>
      <p:sp>
        <p:nvSpPr>
          <p:cNvPr id="10" name="Folded Corner 9"/>
          <p:cNvSpPr/>
          <p:nvPr/>
        </p:nvSpPr>
        <p:spPr>
          <a:xfrm rot="1183266">
            <a:off x="493527" y="366069"/>
            <a:ext cx="2366248" cy="2430166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How did different causes link together?</a:t>
            </a:r>
          </a:p>
        </p:txBody>
      </p:sp>
      <p:sp>
        <p:nvSpPr>
          <p:cNvPr id="11" name="Folded Corner 10"/>
          <p:cNvSpPr/>
          <p:nvPr/>
        </p:nvSpPr>
        <p:spPr>
          <a:xfrm rot="1183266">
            <a:off x="589723" y="3720463"/>
            <a:ext cx="3158333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500" b="1" dirty="0">
              <a:solidFill>
                <a:schemeClr val="tx1"/>
              </a:solidFill>
            </a:endParaRPr>
          </a:p>
          <a:p>
            <a:pPr algn="ctr"/>
            <a:r>
              <a:rPr lang="en-GB" sz="2500" b="1" dirty="0">
                <a:solidFill>
                  <a:schemeClr val="tx1"/>
                </a:solidFill>
              </a:rPr>
              <a:t>Were there long- and short-term causes? </a:t>
            </a:r>
          </a:p>
          <a:p>
            <a:pPr algn="ctr"/>
            <a:endParaRPr lang="en-GB" sz="900" b="1" dirty="0">
              <a:solidFill>
                <a:schemeClr val="tx1"/>
              </a:solidFill>
            </a:endParaRPr>
          </a:p>
          <a:p>
            <a:pPr algn="ctr"/>
            <a:r>
              <a:rPr lang="en-GB" sz="2500" b="1" dirty="0">
                <a:solidFill>
                  <a:schemeClr val="tx1"/>
                </a:solidFill>
              </a:rPr>
              <a:t>Any triggers or tipping points?</a:t>
            </a:r>
          </a:p>
        </p:txBody>
      </p:sp>
      <p:sp>
        <p:nvSpPr>
          <p:cNvPr id="12" name="Folded Corner 11"/>
          <p:cNvSpPr/>
          <p:nvPr/>
        </p:nvSpPr>
        <p:spPr>
          <a:xfrm rot="21303961">
            <a:off x="3744725" y="4069693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How did the actions of people and the conditions at the time combine?</a:t>
            </a:r>
          </a:p>
        </p:txBody>
      </p:sp>
      <p:sp>
        <p:nvSpPr>
          <p:cNvPr id="13" name="Folded Corner 12"/>
          <p:cNvSpPr/>
          <p:nvPr/>
        </p:nvSpPr>
        <p:spPr>
          <a:xfrm rot="21364582">
            <a:off x="7212926" y="674018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2300" b="1" dirty="0">
                <a:solidFill>
                  <a:schemeClr val="tx1"/>
                </a:solidFill>
              </a:rPr>
              <a:t>Did different causes have different levels of influence on the outcome?</a:t>
            </a:r>
          </a:p>
        </p:txBody>
      </p:sp>
      <p:sp>
        <p:nvSpPr>
          <p:cNvPr id="14" name="Folded Corner 13"/>
          <p:cNvSpPr/>
          <p:nvPr/>
        </p:nvSpPr>
        <p:spPr>
          <a:xfrm rot="20434491">
            <a:off x="6779119" y="3483617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How long did the consequences last?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Were there direct and indirect consequences we can trace to the event? </a:t>
            </a:r>
          </a:p>
        </p:txBody>
      </p:sp>
    </p:spTree>
    <p:extLst>
      <p:ext uri="{BB962C8B-B14F-4D97-AF65-F5344CB8AC3E}">
        <p14:creationId xmlns:p14="http://schemas.microsoft.com/office/powerpoint/2010/main" val="6216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00" y="228600"/>
            <a:ext cx="632460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7600" cap="small" dirty="0">
                <a:latin typeface="+mj-lt"/>
              </a:rPr>
              <a:t>Similarity </a:t>
            </a:r>
          </a:p>
          <a:p>
            <a:pPr algn="ctr"/>
            <a:r>
              <a:rPr lang="en-GB" sz="7600" cap="small" dirty="0">
                <a:latin typeface="+mj-lt"/>
              </a:rPr>
              <a:t>and Difference</a:t>
            </a:r>
          </a:p>
        </p:txBody>
      </p:sp>
      <p:sp>
        <p:nvSpPr>
          <p:cNvPr id="10" name="Folded Corner 9"/>
          <p:cNvSpPr/>
          <p:nvPr/>
        </p:nvSpPr>
        <p:spPr>
          <a:xfrm rot="158209">
            <a:off x="210913" y="538161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/>
          </a:p>
        </p:txBody>
      </p:sp>
      <p:sp>
        <p:nvSpPr>
          <p:cNvPr id="12" name="Folded Corner 11"/>
          <p:cNvSpPr/>
          <p:nvPr/>
        </p:nvSpPr>
        <p:spPr>
          <a:xfrm rot="647914">
            <a:off x="3877726" y="3652180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i="1" dirty="0">
                <a:solidFill>
                  <a:schemeClr val="tx1"/>
                </a:solidFill>
              </a:rPr>
              <a:t>Why </a:t>
            </a:r>
            <a:r>
              <a:rPr lang="en-GB" sz="2300" b="1" dirty="0">
                <a:solidFill>
                  <a:schemeClr val="tx1"/>
                </a:solidFill>
              </a:rPr>
              <a:t>did different people experience different things?</a:t>
            </a:r>
          </a:p>
        </p:txBody>
      </p:sp>
      <p:sp>
        <p:nvSpPr>
          <p:cNvPr id="13" name="Folded Corner 12"/>
          <p:cNvSpPr/>
          <p:nvPr/>
        </p:nvSpPr>
        <p:spPr>
          <a:xfrm rot="20651955">
            <a:off x="7058671" y="793071"/>
            <a:ext cx="2635641" cy="2399369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Were the similarities and differences marginal or huge?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Would people at the time have been fully aware of them?</a:t>
            </a:r>
          </a:p>
        </p:txBody>
      </p:sp>
      <p:sp>
        <p:nvSpPr>
          <p:cNvPr id="14" name="Folded Corner 13"/>
          <p:cNvSpPr/>
          <p:nvPr/>
        </p:nvSpPr>
        <p:spPr>
          <a:xfrm rot="20962361">
            <a:off x="6754974" y="3045684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How do events that happen in the same time period compare with each other?</a:t>
            </a:r>
          </a:p>
        </p:txBody>
      </p:sp>
      <p:sp>
        <p:nvSpPr>
          <p:cNvPr id="8" name="Folded Corner 7"/>
          <p:cNvSpPr/>
          <p:nvPr/>
        </p:nvSpPr>
        <p:spPr>
          <a:xfrm rot="158209">
            <a:off x="210911" y="538160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3100" b="1" dirty="0">
              <a:solidFill>
                <a:schemeClr val="tx1"/>
              </a:solidFill>
            </a:endParaRPr>
          </a:p>
          <a:p>
            <a:pPr algn="ctr"/>
            <a:r>
              <a:rPr lang="en-GB" sz="3100" b="1" dirty="0">
                <a:solidFill>
                  <a:schemeClr val="tx1"/>
                </a:solidFill>
              </a:rPr>
              <a:t>Was it the same for all groups of people?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Folded Corner 8"/>
          <p:cNvSpPr/>
          <p:nvPr/>
        </p:nvSpPr>
        <p:spPr>
          <a:xfrm rot="736210">
            <a:off x="820035" y="3563908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1900" b="1" dirty="0">
              <a:solidFill>
                <a:schemeClr val="tx1"/>
              </a:solidFill>
            </a:endParaRPr>
          </a:p>
          <a:p>
            <a:pPr algn="ctr"/>
            <a:r>
              <a:rPr lang="en-GB" sz="1900" b="1" dirty="0">
                <a:solidFill>
                  <a:schemeClr val="tx1"/>
                </a:solidFill>
              </a:rPr>
              <a:t>Did different genders, classes, ethnic groups and age groups all experience things in the same way?</a:t>
            </a:r>
          </a:p>
        </p:txBody>
      </p:sp>
    </p:spTree>
    <p:extLst>
      <p:ext uri="{BB962C8B-B14F-4D97-AF65-F5344CB8AC3E}">
        <p14:creationId xmlns:p14="http://schemas.microsoft.com/office/powerpoint/2010/main" val="378787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00" y="990600"/>
            <a:ext cx="632460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8400" cap="small" dirty="0">
                <a:latin typeface="+mj-lt"/>
              </a:rPr>
              <a:t>Change  &amp; Continuity</a:t>
            </a:r>
          </a:p>
        </p:txBody>
      </p:sp>
      <p:sp>
        <p:nvSpPr>
          <p:cNvPr id="10" name="Folded Corner 9"/>
          <p:cNvSpPr/>
          <p:nvPr/>
        </p:nvSpPr>
        <p:spPr>
          <a:xfrm rot="629584">
            <a:off x="655389" y="307690"/>
            <a:ext cx="2209142" cy="2217712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2600" b="1" dirty="0">
                <a:solidFill>
                  <a:schemeClr val="tx1"/>
                </a:solidFill>
              </a:rPr>
              <a:t>How quickly did things change?</a:t>
            </a:r>
          </a:p>
        </p:txBody>
      </p:sp>
      <p:sp>
        <p:nvSpPr>
          <p:cNvPr id="12" name="Folded Corner 11"/>
          <p:cNvSpPr/>
          <p:nvPr/>
        </p:nvSpPr>
        <p:spPr>
          <a:xfrm rot="909727">
            <a:off x="4638520" y="4010367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sz="2600" b="1" dirty="0">
                <a:solidFill>
                  <a:schemeClr val="tx1"/>
                </a:solidFill>
              </a:rPr>
              <a:t>Were there any turning points?</a:t>
            </a:r>
          </a:p>
        </p:txBody>
      </p:sp>
      <p:sp>
        <p:nvSpPr>
          <p:cNvPr id="13" name="Folded Corner 12"/>
          <p:cNvSpPr/>
          <p:nvPr/>
        </p:nvSpPr>
        <p:spPr>
          <a:xfrm rot="20284347">
            <a:off x="7019688" y="392606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1900" b="1" dirty="0">
              <a:solidFill>
                <a:schemeClr val="tx1"/>
              </a:solidFill>
            </a:endParaRPr>
          </a:p>
          <a:p>
            <a:pPr algn="ctr"/>
            <a:r>
              <a:rPr lang="en-GB" sz="1900" b="1" dirty="0">
                <a:solidFill>
                  <a:schemeClr val="tx1"/>
                </a:solidFill>
              </a:rPr>
              <a:t>How long did things stay the same for? </a:t>
            </a:r>
          </a:p>
          <a:p>
            <a:pPr algn="ctr"/>
            <a:endParaRPr lang="en-GB" sz="800" b="1" dirty="0">
              <a:solidFill>
                <a:schemeClr val="tx1"/>
              </a:solidFill>
            </a:endParaRPr>
          </a:p>
          <a:p>
            <a:pPr algn="ctr"/>
            <a:r>
              <a:rPr lang="en-GB" sz="1900" b="1" dirty="0">
                <a:solidFill>
                  <a:schemeClr val="tx1"/>
                </a:solidFill>
              </a:rPr>
              <a:t>Were there continuities alongside the changes?</a:t>
            </a:r>
          </a:p>
        </p:txBody>
      </p:sp>
      <p:sp>
        <p:nvSpPr>
          <p:cNvPr id="14" name="Folded Corner 13"/>
          <p:cNvSpPr/>
          <p:nvPr/>
        </p:nvSpPr>
        <p:spPr>
          <a:xfrm rot="20990015">
            <a:off x="7019688" y="3346378"/>
            <a:ext cx="2607054" cy="2603651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Which metaphors and imagery could we use to describe the changes?</a:t>
            </a:r>
          </a:p>
        </p:txBody>
      </p:sp>
      <p:sp>
        <p:nvSpPr>
          <p:cNvPr id="8" name="Folded Corner 7"/>
          <p:cNvSpPr/>
          <p:nvPr/>
        </p:nvSpPr>
        <p:spPr>
          <a:xfrm rot="20963826">
            <a:off x="273545" y="2411837"/>
            <a:ext cx="2420336" cy="2417178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Can we talk about progression, regression and stagnation?</a:t>
            </a:r>
          </a:p>
        </p:txBody>
      </p:sp>
      <p:sp>
        <p:nvSpPr>
          <p:cNvPr id="11" name="Folded Corner 10"/>
          <p:cNvSpPr/>
          <p:nvPr/>
        </p:nvSpPr>
        <p:spPr>
          <a:xfrm rot="1113366">
            <a:off x="2150501" y="4208485"/>
            <a:ext cx="2420336" cy="2417178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7253" tIns="43627" rIns="87253" bIns="43627" rtlCol="0" anchor="ctr"/>
          <a:lstStyle/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What was the scale of the change?</a:t>
            </a:r>
          </a:p>
          <a:p>
            <a:pPr algn="ctr"/>
            <a:endParaRPr lang="en-GB" sz="2300" b="1" dirty="0">
              <a:solidFill>
                <a:schemeClr val="tx1"/>
              </a:solidFill>
            </a:endParaRPr>
          </a:p>
          <a:p>
            <a:pPr algn="ctr"/>
            <a:r>
              <a:rPr lang="en-GB" sz="2300" b="1" dirty="0">
                <a:solidFill>
                  <a:schemeClr val="tx1"/>
                </a:solidFill>
              </a:rPr>
              <a:t>How complete was it?</a:t>
            </a:r>
          </a:p>
        </p:txBody>
      </p:sp>
    </p:spTree>
    <p:extLst>
      <p:ext uri="{BB962C8B-B14F-4D97-AF65-F5344CB8AC3E}">
        <p14:creationId xmlns:p14="http://schemas.microsoft.com/office/powerpoint/2010/main" val="378787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ages-na.ssl-images-amazon.com/images/I/91uxbbb88PL._UX250_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r="4824"/>
          <a:stretch/>
        </p:blipFill>
        <p:spPr bwMode="auto">
          <a:xfrm>
            <a:off x="568038" y="434115"/>
            <a:ext cx="3588327" cy="44426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independent.co.uk/s3fs-public/thumbnails/image/2015/10/29/12/mary-beard-rex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3" r="22448"/>
          <a:stretch/>
        </p:blipFill>
        <p:spPr bwMode="auto">
          <a:xfrm rot="5400000">
            <a:off x="5170489" y="3428120"/>
            <a:ext cx="2743200" cy="32021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bc.co.uk/staticarchive/4307a1d313e7451dfb28738d2a2950010b06b3f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008" y="381003"/>
            <a:ext cx="4248150" cy="23907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457325" y="4343400"/>
            <a:ext cx="1809751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Marc Morris</a:t>
            </a:r>
            <a:endParaRPr lang="en-GB" dirty="0"/>
          </a:p>
        </p:txBody>
      </p:sp>
      <p:sp>
        <p:nvSpPr>
          <p:cNvPr id="9" name="Bevel 8"/>
          <p:cNvSpPr/>
          <p:nvPr/>
        </p:nvSpPr>
        <p:spPr>
          <a:xfrm rot="5400000">
            <a:off x="4381501" y="4800601"/>
            <a:ext cx="1790700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Mary Beard</a:t>
            </a:r>
            <a:endParaRPr lang="en-GB" dirty="0"/>
          </a:p>
        </p:txBody>
      </p:sp>
      <p:sp>
        <p:nvSpPr>
          <p:cNvPr id="10" name="Bevel 9"/>
          <p:cNvSpPr/>
          <p:nvPr/>
        </p:nvSpPr>
        <p:spPr>
          <a:xfrm>
            <a:off x="5986993" y="2283982"/>
            <a:ext cx="2156178" cy="459218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Stephen Baxter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33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www.history.org.uk/library/0803/0000/0142/ian_daw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28603"/>
            <a:ext cx="4152900" cy="45100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271588" y="4191000"/>
            <a:ext cx="2143125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Ian Dawson</a:t>
            </a:r>
            <a:endParaRPr lang="en-GB" dirty="0"/>
          </a:p>
        </p:txBody>
      </p:sp>
      <p:pic>
        <p:nvPicPr>
          <p:cNvPr id="1026" name="Picture 2" descr="https://s-media-cache-ak0.pinimg.com/736x/c9/cc/ef/c9ccef3dd8265ea7720ab24fba8a1839--lucy-worsley-party-gues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1" b="4942"/>
          <a:stretch/>
        </p:blipFill>
        <p:spPr bwMode="auto">
          <a:xfrm>
            <a:off x="5867400" y="595277"/>
            <a:ext cx="3390900" cy="39386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6491287" y="3962400"/>
            <a:ext cx="2143125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Lucy Worsley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23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ationalarchives.gov.uk/wp-content/uploads/2015/10/Lisa-Jardi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r="30159"/>
          <a:stretch/>
        </p:blipFill>
        <p:spPr bwMode="auto">
          <a:xfrm>
            <a:off x="685800" y="1142998"/>
            <a:ext cx="3581400" cy="39822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404937" y="4419600"/>
            <a:ext cx="2143125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Lisa Jardine</a:t>
            </a:r>
            <a:endParaRPr lang="en-GB" dirty="0"/>
          </a:p>
        </p:txBody>
      </p:sp>
      <p:pic>
        <p:nvPicPr>
          <p:cNvPr id="2052" name="Picture 4" descr="https://embedwistia-a.akamaihd.net/deliveries/4084c5ed2310675658dcada80eac90ad15ce777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r="36199"/>
          <a:stretch/>
        </p:blipFill>
        <p:spPr bwMode="auto">
          <a:xfrm>
            <a:off x="5181600" y="1079450"/>
            <a:ext cx="3773042" cy="41783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vel 6"/>
          <p:cNvSpPr/>
          <p:nvPr/>
        </p:nvSpPr>
        <p:spPr>
          <a:xfrm>
            <a:off x="5996558" y="4572000"/>
            <a:ext cx="2143125" cy="4572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Susan Doran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225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.dailymail.co.uk/i/pix/2013/11/01/article-2479096-1B83C968000005DC-676_306x3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9965"/>
          <a:stretch/>
        </p:blipFill>
        <p:spPr bwMode="auto">
          <a:xfrm>
            <a:off x="692727" y="371475"/>
            <a:ext cx="3255819" cy="47781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vel 3"/>
          <p:cNvSpPr/>
          <p:nvPr/>
        </p:nvSpPr>
        <p:spPr>
          <a:xfrm>
            <a:off x="1143000" y="4572003"/>
            <a:ext cx="2346613" cy="533399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Janina Ramirez</a:t>
            </a:r>
            <a:endParaRPr lang="en-GB" dirty="0"/>
          </a:p>
        </p:txBody>
      </p:sp>
      <p:pic>
        <p:nvPicPr>
          <p:cNvPr id="2052" name="Picture 4" descr="http://www.unieboekspectrum.nl/shared/resizeImage.php?imageName=/images/author/WVD-110918-025_1741275104.jpg&amp;width=75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0" r="26312"/>
          <a:stretch/>
        </p:blipFill>
        <p:spPr bwMode="auto">
          <a:xfrm>
            <a:off x="4648201" y="304802"/>
            <a:ext cx="4502728" cy="34385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vel 6"/>
          <p:cNvSpPr/>
          <p:nvPr/>
        </p:nvSpPr>
        <p:spPr>
          <a:xfrm>
            <a:off x="5973908" y="3232340"/>
            <a:ext cx="1851314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Ian Kershaw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07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838200"/>
            <a:ext cx="6324600" cy="563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Include a photo of your history teachers here!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nitedagents.co.uk/sites/default/files/thumbnails/image/jwp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05" y="304800"/>
            <a:ext cx="2819400" cy="42291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594013" y="4076702"/>
            <a:ext cx="2067791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James </a:t>
            </a:r>
            <a:r>
              <a:rPr lang="en-GB" dirty="0" err="1" smtClean="0"/>
              <a:t>Walvin</a:t>
            </a:r>
            <a:endParaRPr lang="en-GB" dirty="0"/>
          </a:p>
        </p:txBody>
      </p:sp>
      <p:pic>
        <p:nvPicPr>
          <p:cNvPr id="3082" name="Picture 10" descr="http://onthetudortrail.com/Blog/wp-content/uploads/2012/04/suzanna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r="5687"/>
          <a:stretch/>
        </p:blipFill>
        <p:spPr bwMode="auto">
          <a:xfrm>
            <a:off x="4405747" y="304801"/>
            <a:ext cx="2972545" cy="42291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evel 8"/>
          <p:cNvSpPr/>
          <p:nvPr/>
        </p:nvSpPr>
        <p:spPr>
          <a:xfrm>
            <a:off x="4558520" y="4076700"/>
            <a:ext cx="2666999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err="1" smtClean="0"/>
              <a:t>Suzannah</a:t>
            </a:r>
            <a:r>
              <a:rPr lang="en-GB" dirty="0" smtClean="0"/>
              <a:t> Lipscomb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6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tatic.standard.co.uk/s3fs-public/styles/article_small/public/thumbnails/image/2017/05/17/10/tomhol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6" y="457203"/>
            <a:ext cx="4953000" cy="32993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889413" y="3257827"/>
            <a:ext cx="1950026" cy="446048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Tom Holland</a:t>
            </a:r>
            <a:endParaRPr lang="en-GB" dirty="0"/>
          </a:p>
        </p:txBody>
      </p:sp>
      <p:pic>
        <p:nvPicPr>
          <p:cNvPr id="8196" name="Picture 4" descr="http://www.cotswoldlife.co.uk/polopoly_fs/1.1592998!/image/683392192.jpg_gen/derivatives/landscape_490/6833921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2" y="457200"/>
            <a:ext cx="3597760" cy="56012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vel 6"/>
          <p:cNvSpPr/>
          <p:nvPr/>
        </p:nvSpPr>
        <p:spPr>
          <a:xfrm>
            <a:off x="6772974" y="5633190"/>
            <a:ext cx="1939011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Max Hastings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8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irlwithherheadinabook.co.uk/wp/wp-content/uploads/2015/11/elizabeth-of-y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419" y="187039"/>
            <a:ext cx="3276600" cy="503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cx.images-amazon.com/images/I/519JxZiexAL._SX325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152400"/>
            <a:ext cx="3301302" cy="503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4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s://images-na.ssl-images-amazon.com/images/I/71ASJkYXqU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0" y="228600"/>
            <a:ext cx="3301302" cy="506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4.bp.blogspot.com/-XgCmyItPsAQ/UXl2IrrbHwI/AAAAAAAAB5c/OELUegDBYeE/s1600/mortimer_ti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52" y="228603"/>
            <a:ext cx="3254349" cy="503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2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ages-na.ssl-images-amazon.com/images/I/51poVaokAyL._SX327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9381"/>
            <a:ext cx="3316928" cy="503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mages-na.ssl-images-amazon.com/images/I/51nFqOHUBj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8" b="4827"/>
          <a:stretch/>
        </p:blipFill>
        <p:spPr bwMode="auto">
          <a:xfrm>
            <a:off x="4038600" y="685800"/>
            <a:ext cx="3999886" cy="4759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8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hoddereducation.co.uk/images/productCovers/97814718609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63455"/>
            <a:ext cx="3886199" cy="503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www.hoddereducation.co.uk/images/productCovers/9781471860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2" y="156528"/>
            <a:ext cx="3891549" cy="503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1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.dailymail.co.uk/i/pix/2014/03/31/article-2593468-1CB8C65C00000578-57_634x32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8" b="100000" l="0" r="99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3"/>
            <a:ext cx="603885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2481208" y="2451287"/>
            <a:ext cx="1533634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Domesday</a:t>
            </a:r>
            <a:endParaRPr lang="en-GB" dirty="0"/>
          </a:p>
        </p:txBody>
      </p:sp>
      <p:pic>
        <p:nvPicPr>
          <p:cNvPr id="9222" name="Picture 6" descr="https://upload.wikimedia.org/wikipedia/commons/thumb/b/bb/Bayeux_Tapestry_scene57_Harold_death.jpg/1176px-Bayeux_Tapestry_scene57_Harold_dea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657602"/>
            <a:ext cx="3595687" cy="312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vel 7"/>
          <p:cNvSpPr/>
          <p:nvPr/>
        </p:nvSpPr>
        <p:spPr>
          <a:xfrm>
            <a:off x="6637519" y="6248400"/>
            <a:ext cx="2512652" cy="431987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Bayeux Tapestry</a:t>
            </a:r>
            <a:endParaRPr lang="en-GB" dirty="0"/>
          </a:p>
        </p:txBody>
      </p:sp>
      <p:pic>
        <p:nvPicPr>
          <p:cNvPr id="9226" name="Picture 10" descr="http://dcc.newberry.org/system/artifacts/400/original/equiano-bw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445177"/>
            <a:ext cx="3730625" cy="336216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vel 10"/>
          <p:cNvSpPr/>
          <p:nvPr/>
        </p:nvSpPr>
        <p:spPr>
          <a:xfrm>
            <a:off x="1863002" y="6255125"/>
            <a:ext cx="1681019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Testimonies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02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pack up your troub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7" t="2395" r="12746" b="2859"/>
          <a:stretch/>
        </p:blipFill>
        <p:spPr bwMode="auto">
          <a:xfrm>
            <a:off x="228601" y="228603"/>
            <a:ext cx="4009742" cy="28774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ecx.images-amazon.com/images/I/51T467WYZ7L._SX302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"/>
            <a:ext cx="3276600" cy="51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1716523" y="2590802"/>
            <a:ext cx="1033897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/>
              <a:t>s</a:t>
            </a:r>
            <a:r>
              <a:rPr lang="en-GB" dirty="0" smtClean="0"/>
              <a:t>ongs</a:t>
            </a:r>
            <a:endParaRPr lang="en-GB" dirty="0"/>
          </a:p>
        </p:txBody>
      </p:sp>
      <p:sp>
        <p:nvSpPr>
          <p:cNvPr id="7" name="Bevel 6"/>
          <p:cNvSpPr/>
          <p:nvPr/>
        </p:nvSpPr>
        <p:spPr>
          <a:xfrm>
            <a:off x="6438900" y="4832540"/>
            <a:ext cx="3048001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writings from the time</a:t>
            </a:r>
            <a:endParaRPr lang="en-GB" dirty="0"/>
          </a:p>
        </p:txBody>
      </p:sp>
      <p:pic>
        <p:nvPicPr>
          <p:cNvPr id="9222" name="Picture 6" descr="http://www.moellerhaus.com/rosetta/trose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7112" y="2725460"/>
            <a:ext cx="3428998" cy="4683683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/>
          <p:cNvSpPr/>
          <p:nvPr/>
        </p:nvSpPr>
        <p:spPr>
          <a:xfrm rot="5400000">
            <a:off x="-739868" y="4854670"/>
            <a:ext cx="3429001" cy="42526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archaeological discoveries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06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2.bp.blogspot.com/-mX91VnByga0/UrBvvtK05VI/AAAAAAAAAGA/uF8FRcYojTY/s1600/LuttrellMagiShep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 r="4271"/>
          <a:stretch/>
        </p:blipFill>
        <p:spPr bwMode="auto">
          <a:xfrm>
            <a:off x="152402" y="152400"/>
            <a:ext cx="6977744" cy="367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2041071" y="3292568"/>
            <a:ext cx="3200401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/>
              <a:t>i</a:t>
            </a:r>
            <a:r>
              <a:rPr lang="en-GB" dirty="0" smtClean="0"/>
              <a:t>llustrated documents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60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thesebonesofmine.files.wordpress.com/2012/05/bill-of-mortality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81000"/>
            <a:ext cx="4191001" cy="589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914400" y="5531225"/>
            <a:ext cx="281940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/>
              <a:t>o</a:t>
            </a:r>
            <a:r>
              <a:rPr lang="en-GB" dirty="0" smtClean="0"/>
              <a:t>fficial documents</a:t>
            </a:r>
            <a:endParaRPr lang="en-GB" dirty="0"/>
          </a:p>
        </p:txBody>
      </p:sp>
      <p:pic>
        <p:nvPicPr>
          <p:cNvPr id="10244" name="Picture 4" descr="http://www.americanantiquarian.org/images/adopt/2008/vg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" t="8774" r="12452" b="8353"/>
          <a:stretch/>
        </p:blipFill>
        <p:spPr bwMode="auto">
          <a:xfrm>
            <a:off x="4648202" y="152403"/>
            <a:ext cx="5138057" cy="387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vel 6"/>
          <p:cNvSpPr/>
          <p:nvPr/>
        </p:nvSpPr>
        <p:spPr>
          <a:xfrm>
            <a:off x="6332766" y="3524252"/>
            <a:ext cx="1768927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newspapers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2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chef.bbci.co.uk/news/1024/media/images/80292000/jpg/_80292134_alfred_jewel_oblique_image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2" t="2488" r="15234"/>
          <a:stretch/>
        </p:blipFill>
        <p:spPr bwMode="auto">
          <a:xfrm>
            <a:off x="166914" y="152401"/>
            <a:ext cx="4114800" cy="3494676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800101" y="3124202"/>
            <a:ext cx="281940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Objects and artefacts</a:t>
            </a:r>
            <a:endParaRPr lang="en-GB" dirty="0"/>
          </a:p>
        </p:txBody>
      </p:sp>
      <p:pic>
        <p:nvPicPr>
          <p:cNvPr id="12292" name="Picture 4" descr="http://blog.tepapa.govt.nz/wp-content/uploads/2016/03/DNW-Parker-suffragette-medal-1-med-790x7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84" y="152401"/>
            <a:ext cx="3638293" cy="349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s-media-cache-ak0.pinimg.com/originals/3c/71/99/3c7199f2d7103a33bc880acc333767f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81978" y="3159154"/>
            <a:ext cx="3082925" cy="41762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vel 7"/>
          <p:cNvSpPr/>
          <p:nvPr/>
        </p:nvSpPr>
        <p:spPr>
          <a:xfrm>
            <a:off x="5027063" y="3105152"/>
            <a:ext cx="2698335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Suffragette medals</a:t>
            </a:r>
            <a:endParaRPr lang="en-GB" dirty="0"/>
          </a:p>
        </p:txBody>
      </p:sp>
      <p:sp>
        <p:nvSpPr>
          <p:cNvPr id="9" name="Bevel 8"/>
          <p:cNvSpPr/>
          <p:nvPr/>
        </p:nvSpPr>
        <p:spPr>
          <a:xfrm rot="5400000">
            <a:off x="3515218" y="5034647"/>
            <a:ext cx="2691228" cy="42526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Newton’s telescope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1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1.mirror.co.uk/incoming/article3020818.ece/ALTERNATES/s615/Iby-Kn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90057"/>
            <a:ext cx="4253764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877425" y="2373135"/>
            <a:ext cx="280371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survivor testimony</a:t>
            </a:r>
            <a:endParaRPr lang="en-GB" dirty="0"/>
          </a:p>
        </p:txBody>
      </p:sp>
      <p:pic>
        <p:nvPicPr>
          <p:cNvPr id="5" name="Picture 6" descr="http://cdn-static.sidereel.com/tv_shows/59905/giant_2x/302205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337" y="74159"/>
            <a:ext cx="3453465" cy="502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5.walmartimages.com/asr/cd0f7530-444c-4842-9e2b-060f822ddad8_1.82d3ddd305eb3642889d9b1fa055a0d6.jpeg?odnHeight=450&amp;odnWidth=450&amp;odnBg=FFFFF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3" r="13212"/>
          <a:stretch/>
        </p:blipFill>
        <p:spPr bwMode="auto">
          <a:xfrm rot="5400000">
            <a:off x="1342592" y="2692315"/>
            <a:ext cx="3020290" cy="481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3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images-na.ssl-images-amazon.com/images/I/81cWS8EqB7L._SY445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15614"/>
            <a:ext cx="3245554" cy="458498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www.movieposter.com/posters/archive/main/50/MPW-2505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8" t="3198" r="4673" b="4038"/>
          <a:stretch/>
        </p:blipFill>
        <p:spPr bwMode="auto">
          <a:xfrm>
            <a:off x="3581401" y="180978"/>
            <a:ext cx="2943771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impawards.com/1998/posters/saving_private_ryan_ve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448" y="174047"/>
            <a:ext cx="3082153" cy="461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1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-media-cache-ak0.pinimg.com/originals/30/47/89/3047894836fc5f354145be8257ec8ec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" b="1371"/>
          <a:stretch/>
        </p:blipFill>
        <p:spPr bwMode="auto">
          <a:xfrm>
            <a:off x="152401" y="152400"/>
            <a:ext cx="3369379" cy="5014784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-media-cache-ak0.pinimg.com/736x/98/4f/cc/984fcc5f9ce0be19ec9c4176f6224583---movies-new-movies-coming-out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4694"/>
            <a:ext cx="3369379" cy="503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401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yorkpress.co.uk/resources/images/5401265.jpg?display=1&amp;htype=328&amp;type=responsive-gall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380"/>
            <a:ext cx="4038601" cy="32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upload.wikimedia.org/wikipedia/commons/thumb/5/54/Helmsley_Castle_English_Heritage.jpg/1200px-Helmsley_Castle_English_Herita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5" b="18370"/>
          <a:stretch/>
        </p:blipFill>
        <p:spPr bwMode="auto">
          <a:xfrm>
            <a:off x="3505200" y="3526971"/>
            <a:ext cx="6254751" cy="315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vel 7"/>
          <p:cNvSpPr/>
          <p:nvPr/>
        </p:nvSpPr>
        <p:spPr>
          <a:xfrm>
            <a:off x="5988845" y="2763532"/>
            <a:ext cx="2271712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Clifford’s Tower</a:t>
            </a:r>
            <a:endParaRPr lang="en-GB" dirty="0"/>
          </a:p>
        </p:txBody>
      </p:sp>
      <p:sp>
        <p:nvSpPr>
          <p:cNvPr id="9" name="Bevel 8"/>
          <p:cNvSpPr/>
          <p:nvPr/>
        </p:nvSpPr>
        <p:spPr>
          <a:xfrm>
            <a:off x="5527675" y="6172200"/>
            <a:ext cx="2209801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Helmsley Castle</a:t>
            </a:r>
            <a:endParaRPr lang="en-GB" dirty="0"/>
          </a:p>
        </p:txBody>
      </p:sp>
      <p:pic>
        <p:nvPicPr>
          <p:cNvPr id="13314" name="Picture 2" descr="https://media-cdn.tripadvisor.com/media/photo-s/07/64/99/0f/york-min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76200"/>
            <a:ext cx="32194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vel 6"/>
          <p:cNvSpPr/>
          <p:nvPr/>
        </p:nvSpPr>
        <p:spPr>
          <a:xfrm>
            <a:off x="814387" y="3810002"/>
            <a:ext cx="1857375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York Minster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6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www.telegraph.co.uk/content/dam/news/2017/01/17/Fountains-Abbey-xlarge_trans_NvBQzQNjv4BqqVzuuqpFlyLIwiB6NTmJwYHdtW3WsC8Lz2PoQjMEQFw.jpg"/>
          <p:cNvSpPr>
            <a:spLocks noChangeAspect="1" noChangeArrowheads="1"/>
          </p:cNvSpPr>
          <p:nvPr/>
        </p:nvSpPr>
        <p:spPr bwMode="auto">
          <a:xfrm>
            <a:off x="63501" y="-136523"/>
            <a:ext cx="10029825" cy="625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7253" tIns="43627" rIns="87253" bIns="43627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685512"/>
            <a:ext cx="7391400" cy="4613850"/>
          </a:xfrm>
          <a:prstGeom prst="rect">
            <a:avLst/>
          </a:prstGeom>
        </p:spPr>
      </p:pic>
      <p:sp>
        <p:nvSpPr>
          <p:cNvPr id="8" name="Bevel 7"/>
          <p:cNvSpPr/>
          <p:nvPr/>
        </p:nvSpPr>
        <p:spPr>
          <a:xfrm>
            <a:off x="4559104" y="4667250"/>
            <a:ext cx="2387997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Fountains Abbey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49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hecasualobserver.co.za/wp-content/uploads/2017/02/A-sculpture-of-a-Caribou-looks-out-over-the-trenches-of-the-Beaumont-Hamel-Newfoundland-Memorial-in-Beaumont-Hamel-Fran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52403"/>
            <a:ext cx="4114800" cy="264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990601" y="2280137"/>
            <a:ext cx="241935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Beaumont Hamel</a:t>
            </a:r>
            <a:endParaRPr lang="en-GB" dirty="0"/>
          </a:p>
        </p:txBody>
      </p:sp>
      <p:pic>
        <p:nvPicPr>
          <p:cNvPr id="3074" name="Picture 2" descr="http://community.dur.ac.uk/paul.hodgkinson/wordpress/wp-content/uploads/2013/06/ArmouriesMenatAr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522" y="2971800"/>
            <a:ext cx="5399879" cy="379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5374681" y="6156232"/>
            <a:ext cx="320556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Leeds Royal Armouries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151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www.dayoutwiththekids.co.uk/media/6397/34806-yorkshire-museum-york-02.jpg?mode=crop&amp;quality=75&amp;width=1680&amp;height=9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8444"/>
            <a:ext cx="5454649" cy="305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396209" y="2525170"/>
            <a:ext cx="2662236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Yorkshire Museum</a:t>
            </a:r>
            <a:endParaRPr lang="en-GB" dirty="0"/>
          </a:p>
        </p:txBody>
      </p:sp>
      <p:pic>
        <p:nvPicPr>
          <p:cNvPr id="2050" name="Picture 2" descr="http://www.relevantsearch.co.uk/york/York-Castle-Museum-Larg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r="7725"/>
          <a:stretch/>
        </p:blipFill>
        <p:spPr bwMode="auto">
          <a:xfrm>
            <a:off x="152401" y="3548745"/>
            <a:ext cx="7126063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2381933" y="5943600"/>
            <a:ext cx="266700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York Castle Museum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82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ssets.londonist.com/uploads/2017/01/i875/concour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28600"/>
            <a:ext cx="5985293" cy="32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773447" y="2909361"/>
            <a:ext cx="2743199" cy="519641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The British Museum</a:t>
            </a:r>
            <a:endParaRPr lang="en-GB" dirty="0"/>
          </a:p>
        </p:txBody>
      </p:sp>
      <p:pic>
        <p:nvPicPr>
          <p:cNvPr id="6" name="Picture 2" descr="https://images-na.ssl-images-amazon.com/images/I/51rf71pcNg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3"/>
            <a:ext cx="3371850" cy="503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impawards.com/intl/uk/tv/posters/crown_xl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88599" y="2921403"/>
            <a:ext cx="3048000" cy="452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https://alisax26bookblog.files.wordpress.com/2013/01/war-horse-book-cov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r="5227"/>
          <a:stretch/>
        </p:blipFill>
        <p:spPr bwMode="auto">
          <a:xfrm>
            <a:off x="3771901" y="1721850"/>
            <a:ext cx="3124200" cy="481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artofdanger.co.uk/wp-content/uploads/2017/01/IMG_16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721848"/>
            <a:ext cx="3124200" cy="48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evel 8"/>
          <p:cNvSpPr/>
          <p:nvPr/>
        </p:nvSpPr>
        <p:spPr>
          <a:xfrm>
            <a:off x="228601" y="6112250"/>
            <a:ext cx="2971800" cy="42163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TV dramatic adaptions</a:t>
            </a:r>
            <a:endParaRPr lang="en-GB" dirty="0"/>
          </a:p>
        </p:txBody>
      </p:sp>
      <p:sp>
        <p:nvSpPr>
          <p:cNvPr id="11" name="Bevel 10"/>
          <p:cNvSpPr/>
          <p:nvPr/>
        </p:nvSpPr>
        <p:spPr>
          <a:xfrm>
            <a:off x="4152902" y="6067987"/>
            <a:ext cx="236220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historical fiction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93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On June 1944, the Allies invade Western Europe in the largest amphibious attack in history.">
            <a:hlinkClick r:id="rId2" tooltip="On June 1944, the Allies invade Western Europe in the largest amphibious attack in history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051086" y="-5608638"/>
            <a:ext cx="15240000" cy="1168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On June 1944, the Allies invade Western Europe in the largest amphibious attack in history.">
            <a:hlinkClick r:id="rId2" tooltip="On June 1944, the Allies invade Western Europe in the largest amphibious attack in history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898687" y="-5456238"/>
            <a:ext cx="15240000" cy="1168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On June 1944, the Allies invade Western Europe in the largest amphibious attack in history.">
            <a:hlinkClick r:id="rId2" tooltip="On June 1944, the Allies invade Western Europe in the largest amphibious attack in history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746287" y="-5303838"/>
            <a:ext cx="15240000" cy="1168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012" y="143688"/>
            <a:ext cx="4383390" cy="336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evel 9"/>
          <p:cNvSpPr/>
          <p:nvPr/>
        </p:nvSpPr>
        <p:spPr>
          <a:xfrm>
            <a:off x="6164972" y="2971802"/>
            <a:ext cx="2656057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/>
              <a:t>p</a:t>
            </a:r>
            <a:r>
              <a:rPr lang="en-GB" dirty="0" smtClean="0"/>
              <a:t>ropaganda photos</a:t>
            </a:r>
            <a:endParaRPr lang="en-GB" dirty="0"/>
          </a:p>
        </p:txBody>
      </p:sp>
      <p:pic>
        <p:nvPicPr>
          <p:cNvPr id="14347" name="Picture 11" descr="http://livex.poynter.org/wp-content/uploads/2013/01/kkktoddrobertsonpho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93793" y="3021995"/>
            <a:ext cx="2998413" cy="436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Bevel 11"/>
          <p:cNvSpPr/>
          <p:nvPr/>
        </p:nvSpPr>
        <p:spPr>
          <a:xfrm rot="5400000">
            <a:off x="4455176" y="4993763"/>
            <a:ext cx="2234593" cy="425264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photojournalism</a:t>
            </a:r>
            <a:endParaRPr lang="en-GB" dirty="0"/>
          </a:p>
        </p:txBody>
      </p:sp>
      <p:pic>
        <p:nvPicPr>
          <p:cNvPr id="14349" name="Picture 13" descr="https://upload.wikimedia.org/wikipedia/commons/thumb/8/88/Hans_Holbein_the_Younger_-_The_Ambassadors_-_Google_Art_Project.jpg/1039px-Hans_Holbein_the_Younger_-_The_Ambassadors_-_Google_Art_Projec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143688"/>
            <a:ext cx="4822094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Bevel 13"/>
          <p:cNvSpPr/>
          <p:nvPr/>
        </p:nvSpPr>
        <p:spPr>
          <a:xfrm>
            <a:off x="1751625" y="4267202"/>
            <a:ext cx="1522047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portraits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95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taunton-ww1.co.uk/wp-content/uploads/2015/09/50_cal_plane_featu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" y="38100"/>
            <a:ext cx="6857999" cy="323850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evel 5"/>
          <p:cNvSpPr/>
          <p:nvPr/>
        </p:nvSpPr>
        <p:spPr>
          <a:xfrm>
            <a:off x="2432050" y="2743200"/>
            <a:ext cx="212090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other artwork</a:t>
            </a:r>
            <a:endParaRPr lang="en-GB" dirty="0"/>
          </a:p>
        </p:txBody>
      </p:sp>
      <p:pic>
        <p:nvPicPr>
          <p:cNvPr id="15364" name="Picture 4" descr="https://ichef-1.bbci.co.uk/news/660/media/images/78960000/jpg/_78960659_976newapr-n-00001-00002-a-000-000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2" y="3326660"/>
            <a:ext cx="4597400" cy="329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vel 7"/>
          <p:cNvSpPr/>
          <p:nvPr/>
        </p:nvSpPr>
        <p:spPr>
          <a:xfrm>
            <a:off x="6213477" y="6019800"/>
            <a:ext cx="253365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scientific diagrams</a:t>
            </a:r>
            <a:endParaRPr lang="en-GB" dirty="0"/>
          </a:p>
        </p:txBody>
      </p:sp>
      <p:pic>
        <p:nvPicPr>
          <p:cNvPr id="15366" name="Picture 6" descr="https://upload.wikimedia.org/wikipedia/commons/4/4d/Martellus_world_m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2800"/>
            <a:ext cx="4981054" cy="34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vel 9"/>
          <p:cNvSpPr/>
          <p:nvPr/>
        </p:nvSpPr>
        <p:spPr>
          <a:xfrm>
            <a:off x="2030152" y="6019802"/>
            <a:ext cx="107315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 smtClean="0"/>
              <a:t>maps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97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www.johnfoxe.org/frontpage_woodcut_fu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2" y="228600"/>
            <a:ext cx="6161877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vel 4"/>
          <p:cNvSpPr/>
          <p:nvPr/>
        </p:nvSpPr>
        <p:spPr>
          <a:xfrm>
            <a:off x="1692572" y="4038602"/>
            <a:ext cx="2852930" cy="425263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7253" tIns="43627" rIns="87253" bIns="43627" rtlCol="0" anchor="ctr"/>
          <a:lstStyle/>
          <a:p>
            <a:pPr algn="ctr"/>
            <a:r>
              <a:rPr lang="en-GB" dirty="0"/>
              <a:t>p</a:t>
            </a:r>
            <a:r>
              <a:rPr lang="en-GB" dirty="0" smtClean="0"/>
              <a:t>ropaganda artwork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651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oor Ricahrd">
      <a:majorFont>
        <a:latin typeface="Poor Richard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644</Words>
  <Application>Microsoft Office PowerPoint</Application>
  <PresentationFormat>A4 Paper (210x297 mm)</PresentationFormat>
  <Paragraphs>162</Paragraphs>
  <Slides>46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This display was based on Ian Dawson’s suggestions at the HA Northern Forum about the simple messages of doing history. It is aimed at all history students aged 11-18, so maintains a fundamental simplicity.  </vt:lpstr>
      <vt:lpstr>How the display looks in our corridor (based on Ian’s layout- we may yet adapt this if we think we talk more about the process as a sequential one)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Richards</dc:creator>
  <cp:lastModifiedBy>Windows User</cp:lastModifiedBy>
  <cp:revision>78</cp:revision>
  <cp:lastPrinted>2017-07-13T09:37:29Z</cp:lastPrinted>
  <dcterms:created xsi:type="dcterms:W3CDTF">2006-08-16T00:00:00Z</dcterms:created>
  <dcterms:modified xsi:type="dcterms:W3CDTF">2017-10-22T22:11:55Z</dcterms:modified>
</cp:coreProperties>
</file>