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8" r:id="rId4"/>
    <p:sldId id="259" r:id="rId5"/>
    <p:sldId id="260" r:id="rId6"/>
    <p:sldId id="261" r:id="rId7"/>
    <p:sldId id="262" r:id="rId8"/>
    <p:sldId id="263" r:id="rId9"/>
    <p:sldId id="264" r:id="rId10"/>
    <p:sldId id="267"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189" autoAdjust="0"/>
    <p:restoredTop sz="94660"/>
  </p:normalViewPr>
  <p:slideViewPr>
    <p:cSldViewPr snapToGrid="0">
      <p:cViewPr varScale="1">
        <p:scale>
          <a:sx n="87" d="100"/>
          <a:sy n="87" d="100"/>
        </p:scale>
        <p:origin x="739"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7CC04CB-A1F6-4340-8409-04DEC09F69DE}" type="datetimeFigureOut">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27A59E-A782-46A1-9005-BDAE5952B680}" type="slidenum">
              <a:rPr lang="en-GB" smtClean="0"/>
              <a:t>‹#›</a:t>
            </a:fld>
            <a:endParaRPr lang="en-GB"/>
          </a:p>
        </p:txBody>
      </p:sp>
    </p:spTree>
    <p:extLst>
      <p:ext uri="{BB962C8B-B14F-4D97-AF65-F5344CB8AC3E}">
        <p14:creationId xmlns:p14="http://schemas.microsoft.com/office/powerpoint/2010/main" val="1268584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7CC04CB-A1F6-4340-8409-04DEC09F69DE}" type="datetimeFigureOut">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27A59E-A782-46A1-9005-BDAE5952B680}" type="slidenum">
              <a:rPr lang="en-GB" smtClean="0"/>
              <a:t>‹#›</a:t>
            </a:fld>
            <a:endParaRPr lang="en-GB"/>
          </a:p>
        </p:txBody>
      </p:sp>
    </p:spTree>
    <p:extLst>
      <p:ext uri="{BB962C8B-B14F-4D97-AF65-F5344CB8AC3E}">
        <p14:creationId xmlns:p14="http://schemas.microsoft.com/office/powerpoint/2010/main" val="1884222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CC04CB-A1F6-4340-8409-04DEC09F69DE}" type="datetimeFigureOut">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27A59E-A782-46A1-9005-BDAE5952B680}" type="slidenum">
              <a:rPr lang="en-GB" smtClean="0"/>
              <a:t>‹#›</a:t>
            </a:fld>
            <a:endParaRPr lang="en-GB"/>
          </a:p>
        </p:txBody>
      </p:sp>
    </p:spTree>
    <p:extLst>
      <p:ext uri="{BB962C8B-B14F-4D97-AF65-F5344CB8AC3E}">
        <p14:creationId xmlns:p14="http://schemas.microsoft.com/office/powerpoint/2010/main" val="3551034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7CC04CB-A1F6-4340-8409-04DEC09F69DE}" type="datetimeFigureOut">
              <a:rPr lang="en-GB" smtClean="0"/>
              <a:t>13/05/2020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27A59E-A782-46A1-9005-BDAE5952B680}" type="slidenum">
              <a:rPr lang="en-GB" smtClean="0"/>
              <a:t>‹#›</a:t>
            </a:fld>
            <a:endParaRPr lang="en-GB"/>
          </a:p>
        </p:txBody>
      </p:sp>
    </p:spTree>
    <p:extLst>
      <p:ext uri="{BB962C8B-B14F-4D97-AF65-F5344CB8AC3E}">
        <p14:creationId xmlns:p14="http://schemas.microsoft.com/office/powerpoint/2010/main" val="28857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7CC04CB-A1F6-4340-8409-04DEC09F69DE}" type="datetimeFigureOut">
              <a:rPr lang="en-GB" smtClean="0"/>
              <a:t>13/05/2020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A27A59E-A782-46A1-9005-BDAE5952B680}" type="slidenum">
              <a:rPr lang="en-GB" smtClean="0"/>
              <a:t>‹#›</a:t>
            </a:fld>
            <a:endParaRPr lang="en-GB"/>
          </a:p>
        </p:txBody>
      </p:sp>
    </p:spTree>
    <p:extLst>
      <p:ext uri="{BB962C8B-B14F-4D97-AF65-F5344CB8AC3E}">
        <p14:creationId xmlns:p14="http://schemas.microsoft.com/office/powerpoint/2010/main" val="880715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7CC04CB-A1F6-4340-8409-04DEC09F69DE}" type="datetimeFigureOut">
              <a:rPr lang="en-GB" smtClean="0"/>
              <a:t>13/05/2020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A27A59E-A782-46A1-9005-BDAE5952B680}" type="slidenum">
              <a:rPr lang="en-GB" smtClean="0"/>
              <a:t>‹#›</a:t>
            </a:fld>
            <a:endParaRPr lang="en-GB"/>
          </a:p>
        </p:txBody>
      </p:sp>
    </p:spTree>
    <p:extLst>
      <p:ext uri="{BB962C8B-B14F-4D97-AF65-F5344CB8AC3E}">
        <p14:creationId xmlns:p14="http://schemas.microsoft.com/office/powerpoint/2010/main" val="3976904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CC04CB-A1F6-4340-8409-04DEC09F69DE}" type="datetimeFigureOut">
              <a:rPr lang="en-GB" smtClean="0"/>
              <a:t>13/05/2020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A27A59E-A782-46A1-9005-BDAE5952B680}" type="slidenum">
              <a:rPr lang="en-GB" smtClean="0"/>
              <a:t>‹#›</a:t>
            </a:fld>
            <a:endParaRPr lang="en-GB"/>
          </a:p>
        </p:txBody>
      </p:sp>
    </p:spTree>
    <p:extLst>
      <p:ext uri="{BB962C8B-B14F-4D97-AF65-F5344CB8AC3E}">
        <p14:creationId xmlns:p14="http://schemas.microsoft.com/office/powerpoint/2010/main" val="292723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7CC04CB-A1F6-4340-8409-04DEC09F69DE}" type="datetimeFigureOut">
              <a:rPr lang="en-GB" smtClean="0"/>
              <a:t>13/05/2020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27A59E-A782-46A1-9005-BDAE5952B680}" type="slidenum">
              <a:rPr lang="en-GB" smtClean="0"/>
              <a:t>‹#›</a:t>
            </a:fld>
            <a:endParaRPr lang="en-GB"/>
          </a:p>
        </p:txBody>
      </p:sp>
    </p:spTree>
    <p:extLst>
      <p:ext uri="{BB962C8B-B14F-4D97-AF65-F5344CB8AC3E}">
        <p14:creationId xmlns:p14="http://schemas.microsoft.com/office/powerpoint/2010/main" val="3296973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7CC04CB-A1F6-4340-8409-04DEC09F69DE}" type="datetimeFigureOut">
              <a:rPr lang="en-GB" smtClean="0"/>
              <a:t>13/05/2020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27A59E-A782-46A1-9005-BDAE5952B680}" type="slidenum">
              <a:rPr lang="en-GB" smtClean="0"/>
              <a:t>‹#›</a:t>
            </a:fld>
            <a:endParaRPr lang="en-GB"/>
          </a:p>
        </p:txBody>
      </p:sp>
    </p:spTree>
    <p:extLst>
      <p:ext uri="{BB962C8B-B14F-4D97-AF65-F5344CB8AC3E}">
        <p14:creationId xmlns:p14="http://schemas.microsoft.com/office/powerpoint/2010/main" val="1813835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7CC04CB-A1F6-4340-8409-04DEC09F69DE}" type="datetimeFigureOut">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27A59E-A782-46A1-9005-BDAE5952B680}" type="slidenum">
              <a:rPr lang="en-GB" smtClean="0"/>
              <a:t>‹#›</a:t>
            </a:fld>
            <a:endParaRPr lang="en-GB"/>
          </a:p>
        </p:txBody>
      </p:sp>
    </p:spTree>
    <p:extLst>
      <p:ext uri="{BB962C8B-B14F-4D97-AF65-F5344CB8AC3E}">
        <p14:creationId xmlns:p14="http://schemas.microsoft.com/office/powerpoint/2010/main" val="3173271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7CC04CB-A1F6-4340-8409-04DEC09F69DE}" type="datetimeFigureOut">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27A59E-A782-46A1-9005-BDAE5952B680}" type="slidenum">
              <a:rPr lang="en-GB" smtClean="0"/>
              <a:t>‹#›</a:t>
            </a:fld>
            <a:endParaRPr lang="en-GB"/>
          </a:p>
        </p:txBody>
      </p:sp>
    </p:spTree>
    <p:extLst>
      <p:ext uri="{BB962C8B-B14F-4D97-AF65-F5344CB8AC3E}">
        <p14:creationId xmlns:p14="http://schemas.microsoft.com/office/powerpoint/2010/main" val="1158543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CC04CB-A1F6-4340-8409-04DEC09F69DE}" type="datetimeFigureOut">
              <a:rPr lang="en-GB" smtClean="0"/>
              <a:t>13/05/2020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27A59E-A782-46A1-9005-BDAE5952B680}" type="slidenum">
              <a:rPr lang="en-GB" smtClean="0"/>
              <a:t>‹#›</a:t>
            </a:fld>
            <a:endParaRPr lang="en-GB"/>
          </a:p>
        </p:txBody>
      </p:sp>
    </p:spTree>
    <p:extLst>
      <p:ext uri="{BB962C8B-B14F-4D97-AF65-F5344CB8AC3E}">
        <p14:creationId xmlns:p14="http://schemas.microsoft.com/office/powerpoint/2010/main" val="21693231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1998786" y="12950"/>
            <a:ext cx="8537978" cy="1731337"/>
          </a:xfrm>
          <a:noFill/>
        </p:spPr>
        <p:txBody>
          <a:bodyPr vert="horz" lIns="45720" tIns="45720" rIns="228600" bIns="45720" rtlCol="0" anchor="b">
            <a:normAutofit fontScale="90000"/>
            <a:scene3d>
              <a:camera prst="orthographicFront"/>
              <a:lightRig rig="soft" dir="t">
                <a:rot lat="0" lon="0" rev="2400000"/>
              </a:lightRig>
            </a:scene3d>
            <a:sp3d>
              <a:bevelT w="19050" h="12700"/>
            </a:sp3d>
          </a:bodyPr>
          <a:lstStyle/>
          <a:p>
            <a:pPr algn="ctr">
              <a:defRPr/>
            </a:pPr>
            <a:r>
              <a:rPr lang="en-GB" sz="6000" b="1" i="1" u="sng" dirty="0" smtClean="0">
                <a:solidFill>
                  <a:srgbClr val="FFFF00"/>
                </a:solidFill>
                <a:latin typeface="Calibri" panose="020F0502020204030204" pitchFamily="34" charset="0"/>
              </a:rPr>
              <a:t>Why did the Spanish Armada fail so miserably?</a:t>
            </a:r>
            <a:endParaRPr lang="en-GB" sz="6000" b="1" i="1" u="sng" dirty="0">
              <a:solidFill>
                <a:srgbClr val="FFFF00"/>
              </a:solidFill>
              <a:latin typeface="Calibri" panose="020F0502020204030204" pitchFamily="34" charset="0"/>
            </a:endParaRPr>
          </a:p>
        </p:txBody>
      </p:sp>
      <p:sp>
        <p:nvSpPr>
          <p:cNvPr id="10243" name="Rectangle 3"/>
          <p:cNvSpPr>
            <a:spLocks noGrp="1" noChangeArrowheads="1"/>
          </p:cNvSpPr>
          <p:nvPr>
            <p:ph type="subTitle" idx="4294967295"/>
          </p:nvPr>
        </p:nvSpPr>
        <p:spPr>
          <a:xfrm>
            <a:off x="2352285" y="5863053"/>
            <a:ext cx="8277981" cy="817896"/>
          </a:xfrm>
          <a:solidFill>
            <a:srgbClr val="000000"/>
          </a:solidFill>
        </p:spPr>
        <p:txBody>
          <a:bodyPr vert="horz" lIns="45720" tIns="45720" rIns="246888" bIns="45720" rtlCol="0">
            <a:normAutofit fontScale="77500" lnSpcReduction="20000"/>
          </a:bodyPr>
          <a:lstStyle/>
          <a:p>
            <a:pPr marL="0" indent="0" algn="ctr">
              <a:buNone/>
            </a:pPr>
            <a:r>
              <a:rPr lang="en-GB" sz="2400" dirty="0">
                <a:solidFill>
                  <a:srgbClr val="FF0000"/>
                </a:solidFill>
                <a:latin typeface="Calibri" panose="020F0502020204030204" pitchFamily="34" charset="0"/>
              </a:rPr>
              <a:t>LO: To </a:t>
            </a:r>
            <a:r>
              <a:rPr lang="en-GB" sz="2400" dirty="0" smtClean="0">
                <a:solidFill>
                  <a:srgbClr val="FF0000"/>
                </a:solidFill>
                <a:latin typeface="Calibri" panose="020F0502020204030204" pitchFamily="34" charset="0"/>
              </a:rPr>
              <a:t>identify and understand the key events of the Spanish invasion.</a:t>
            </a:r>
          </a:p>
          <a:p>
            <a:pPr marL="0" indent="0" algn="ctr">
              <a:buNone/>
            </a:pPr>
            <a:r>
              <a:rPr lang="en-GB" sz="2400" dirty="0" smtClean="0">
                <a:solidFill>
                  <a:srgbClr val="FF0000"/>
                </a:solidFill>
                <a:latin typeface="Calibri" panose="020F0502020204030204" pitchFamily="34" charset="0"/>
              </a:rPr>
              <a:t>To explore the reasons for Spanish failure, and argue which was most significant.</a:t>
            </a:r>
            <a:endParaRPr lang="en-GB" sz="2400" dirty="0">
              <a:solidFill>
                <a:srgbClr val="FF0000"/>
              </a:solidFill>
              <a:latin typeface="Calibri" panose="020F050202020403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4796" y="2283110"/>
            <a:ext cx="1170283" cy="793842"/>
          </a:xfrm>
          <a:prstGeom prst="rect">
            <a:avLst/>
          </a:prstGeom>
        </p:spPr>
      </p:pic>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36211" y="4959879"/>
            <a:ext cx="524311" cy="355658"/>
          </a:xfrm>
          <a:prstGeom prst="rect">
            <a:avLst/>
          </a:prstGeom>
        </p:spPr>
      </p:pic>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41267" y="4198012"/>
            <a:ext cx="524311" cy="355658"/>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0781" y="2363345"/>
            <a:ext cx="859380" cy="582947"/>
          </a:xfrm>
          <a:prstGeom prst="rect">
            <a:avLst/>
          </a:prstGeom>
        </p:spPr>
      </p:pic>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9561" y="3678779"/>
            <a:ext cx="859380" cy="582947"/>
          </a:xfrm>
          <a:prstGeom prst="rect">
            <a:avLst/>
          </a:prstGeom>
        </p:spPr>
      </p:pic>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4913" y="4707146"/>
            <a:ext cx="859380" cy="582947"/>
          </a:xfrm>
          <a:prstGeom prst="rect">
            <a:avLst/>
          </a:prstGeom>
        </p:spPr>
      </p:pic>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4599" y="4524648"/>
            <a:ext cx="859380" cy="582947"/>
          </a:xfrm>
          <a:prstGeom prst="rect">
            <a:avLst/>
          </a:prstGeom>
        </p:spPr>
      </p:pic>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6417" y="4753768"/>
            <a:ext cx="1030257" cy="698859"/>
          </a:xfrm>
          <a:prstGeom prst="rect">
            <a:avLst/>
          </a:prstGeom>
        </p:spPr>
      </p:pic>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4416" y="2942310"/>
            <a:ext cx="859380" cy="582947"/>
          </a:xfrm>
          <a:prstGeom prst="rect">
            <a:avLst/>
          </a:prstGeom>
        </p:spPr>
      </p:pic>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88941" y="4124199"/>
            <a:ext cx="859380" cy="582947"/>
          </a:xfrm>
          <a:prstGeom prst="rect">
            <a:avLst/>
          </a:prstGeom>
        </p:spPr>
      </p:pic>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2302" y="3471421"/>
            <a:ext cx="524311" cy="355658"/>
          </a:xfrm>
          <a:prstGeom prst="rect">
            <a:avLst/>
          </a:prstGeom>
        </p:spPr>
      </p:pic>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8842" y="3036297"/>
            <a:ext cx="524311" cy="355658"/>
          </a:xfrm>
          <a:prstGeom prst="rect">
            <a:avLst/>
          </a:prstGeom>
        </p:spPr>
      </p:pic>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0997" y="2590108"/>
            <a:ext cx="524311" cy="355658"/>
          </a:xfrm>
          <a:prstGeom prst="rect">
            <a:avLst/>
          </a:prstGeom>
        </p:spPr>
      </p:pic>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8743" y="4707145"/>
            <a:ext cx="524311" cy="355658"/>
          </a:xfrm>
          <a:prstGeom prst="rect">
            <a:avLst/>
          </a:prstGeom>
        </p:spPr>
      </p:pic>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9886" y="2623201"/>
            <a:ext cx="524311" cy="355658"/>
          </a:xfrm>
          <a:prstGeom prst="rect">
            <a:avLst/>
          </a:prstGeom>
        </p:spPr>
      </p:pic>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67524" y="2992087"/>
            <a:ext cx="524311" cy="355658"/>
          </a:xfrm>
          <a:prstGeom prst="rect">
            <a:avLst/>
          </a:prstGeom>
        </p:spPr>
      </p:pic>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4829" y="4275025"/>
            <a:ext cx="524311" cy="355658"/>
          </a:xfrm>
          <a:prstGeom prst="rect">
            <a:avLst/>
          </a:prstGeom>
        </p:spPr>
      </p:pic>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1768" y="3302070"/>
            <a:ext cx="524311" cy="355658"/>
          </a:xfrm>
          <a:prstGeom prst="rect">
            <a:avLst/>
          </a:prstGeom>
        </p:spPr>
      </p:pic>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78805" y="2616043"/>
            <a:ext cx="961964" cy="652533"/>
          </a:xfrm>
          <a:prstGeom prst="rect">
            <a:avLst/>
          </a:prstGeom>
        </p:spPr>
      </p:pic>
      <p:pic>
        <p:nvPicPr>
          <p:cNvPr id="24" name="Picture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22883" y="3236643"/>
            <a:ext cx="1591512" cy="1079577"/>
          </a:xfrm>
          <a:prstGeom prst="rect">
            <a:avLst/>
          </a:prstGeom>
        </p:spPr>
      </p:pic>
      <p:pic>
        <p:nvPicPr>
          <p:cNvPr id="25" name="Picture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94817" y="4601153"/>
            <a:ext cx="524311" cy="355658"/>
          </a:xfrm>
          <a:prstGeom prst="rect">
            <a:avLst/>
          </a:prstGeom>
        </p:spPr>
      </p:pic>
      <p:pic>
        <p:nvPicPr>
          <p:cNvPr id="26" name="Pictur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12363" y="3439407"/>
            <a:ext cx="524311" cy="355658"/>
          </a:xfrm>
          <a:prstGeom prst="rect">
            <a:avLst/>
          </a:prstGeom>
        </p:spPr>
      </p:pic>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7749" y="3842354"/>
            <a:ext cx="524311" cy="355658"/>
          </a:xfrm>
          <a:prstGeom prst="rect">
            <a:avLst/>
          </a:prstGeom>
        </p:spPr>
      </p:pic>
      <p:pic>
        <p:nvPicPr>
          <p:cNvPr id="28" name="Pictur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93069" y="4884974"/>
            <a:ext cx="524311" cy="355658"/>
          </a:xfrm>
          <a:prstGeom prst="rect">
            <a:avLst/>
          </a:prstGeom>
        </p:spPr>
      </p:pic>
      <p:pic>
        <p:nvPicPr>
          <p:cNvPr id="1026" name="Picture 2" descr="Image result for spanish fla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629" y="3028591"/>
            <a:ext cx="2101264" cy="1400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59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8328" y="301752"/>
            <a:ext cx="7013448" cy="584775"/>
          </a:xfrm>
          <a:prstGeom prst="rect">
            <a:avLst/>
          </a:prstGeom>
          <a:solidFill>
            <a:srgbClr val="FFC000"/>
          </a:solidFill>
        </p:spPr>
        <p:txBody>
          <a:bodyPr wrap="square" rtlCol="0">
            <a:spAutoFit/>
          </a:bodyPr>
          <a:lstStyle/>
          <a:p>
            <a:r>
              <a:rPr lang="en-GB" sz="3200" b="1" u="sng" dirty="0" smtClean="0"/>
              <a:t>Context – The Spanish Invasion of 1588!</a:t>
            </a:r>
            <a:endParaRPr lang="en-GB" sz="3200" b="1" u="sng" dirty="0"/>
          </a:p>
        </p:txBody>
      </p:sp>
      <p:sp>
        <p:nvSpPr>
          <p:cNvPr id="3" name="Rectangle 2"/>
          <p:cNvSpPr/>
          <p:nvPr/>
        </p:nvSpPr>
        <p:spPr>
          <a:xfrm>
            <a:off x="338328" y="1170432"/>
            <a:ext cx="3904488" cy="516636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u="sng" dirty="0" smtClean="0"/>
              <a:t>CAUSES OF THE INVASION!</a:t>
            </a:r>
          </a:p>
          <a:p>
            <a:pPr algn="ctr"/>
            <a:endParaRPr lang="en-GB" dirty="0"/>
          </a:p>
          <a:p>
            <a:pPr algn="ctr"/>
            <a:r>
              <a:rPr lang="en-GB" sz="1600" dirty="0" smtClean="0"/>
              <a:t>The Spanish Armada didn’t sail at random in 1588, there were a complex series of factors that led to Spain finally launching an invasion…use the anagrams below to work the causes out!</a:t>
            </a:r>
          </a:p>
          <a:p>
            <a:pPr algn="ctr"/>
            <a:endParaRPr lang="en-GB" sz="1600" dirty="0"/>
          </a:p>
          <a:p>
            <a:pPr marL="342900" indent="-342900">
              <a:buFont typeface="+mj-lt"/>
              <a:buAutoNum type="arabicPeriod"/>
            </a:pPr>
            <a:r>
              <a:rPr lang="en-GB" sz="2000" dirty="0" smtClean="0"/>
              <a:t>RELIGION</a:t>
            </a:r>
          </a:p>
          <a:p>
            <a:pPr marL="342900" indent="-342900">
              <a:buFont typeface="+mj-lt"/>
              <a:buAutoNum type="arabicPeriod"/>
            </a:pPr>
            <a:r>
              <a:rPr lang="en-GB" sz="2000" dirty="0" smtClean="0"/>
              <a:t>MARY QUEEN OF SCOTS</a:t>
            </a:r>
          </a:p>
          <a:p>
            <a:pPr marL="342900" indent="-342900">
              <a:buFont typeface="+mj-lt"/>
              <a:buAutoNum type="arabicPeriod"/>
            </a:pPr>
            <a:r>
              <a:rPr lang="en-GB" sz="2000" dirty="0" smtClean="0"/>
              <a:t>PIRATES</a:t>
            </a:r>
          </a:p>
          <a:p>
            <a:pPr marL="342900" indent="-342900">
              <a:buFont typeface="+mj-lt"/>
              <a:buAutoNum type="arabicPeriod"/>
            </a:pPr>
            <a:r>
              <a:rPr lang="en-GB" sz="2000" dirty="0" smtClean="0"/>
              <a:t>TRADE AND THE NEW WORLD</a:t>
            </a:r>
          </a:p>
          <a:p>
            <a:pPr marL="342900" indent="-342900">
              <a:buFont typeface="+mj-lt"/>
              <a:buAutoNum type="arabicPeriod"/>
            </a:pPr>
            <a:r>
              <a:rPr lang="en-GB" sz="2000" dirty="0" smtClean="0"/>
              <a:t>DUTCH REBELLIONS</a:t>
            </a:r>
          </a:p>
        </p:txBody>
      </p:sp>
      <p:sp>
        <p:nvSpPr>
          <p:cNvPr id="4" name="Rectangle 3"/>
          <p:cNvSpPr/>
          <p:nvPr/>
        </p:nvSpPr>
        <p:spPr>
          <a:xfrm>
            <a:off x="7680589" y="541176"/>
            <a:ext cx="4187952" cy="5934599"/>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u="sng" dirty="0" smtClean="0"/>
              <a:t>THE TWO FLEETS</a:t>
            </a:r>
          </a:p>
          <a:p>
            <a:pPr algn="ctr"/>
            <a:endParaRPr lang="en-GB" sz="2400" b="1" u="sng" dirty="0"/>
          </a:p>
          <a:p>
            <a:pPr algn="ctr"/>
            <a:r>
              <a:rPr lang="en-GB" i="1" u="sng" dirty="0" smtClean="0"/>
              <a:t>Both Spain and England were prepared for war by 1587, but with very different approaches…</a:t>
            </a:r>
          </a:p>
          <a:p>
            <a:pPr algn="ctr"/>
            <a:endParaRPr lang="en-GB" sz="1600" dirty="0"/>
          </a:p>
          <a:p>
            <a:pPr algn="ctr"/>
            <a:r>
              <a:rPr lang="en-GB" sz="1600" b="1" dirty="0" smtClean="0"/>
              <a:t>Spain: Huge numbers (approx. 150) of fully equipped warships, including Galleons – specially designed battleships for war. Huge, slow and powerful. Also between 30-50,000 troops prepared for the land invasion, from both Spain and the Netherlands. Led by aristocrats like Duke of Medina Sidonia.</a:t>
            </a:r>
          </a:p>
          <a:p>
            <a:pPr algn="ctr"/>
            <a:endParaRPr lang="en-GB" sz="1600" dirty="0"/>
          </a:p>
          <a:p>
            <a:pPr algn="ctr"/>
            <a:r>
              <a:rPr lang="en-GB" sz="1600" b="1" dirty="0" smtClean="0"/>
              <a:t>England: Large quantity of ships (approx. 200) but few were purpose-built for war. The majority of the fleet were adapted merchant vessels. No professional army, but the “trained bands”, the local militia, were called up and waiting for the invasion. Led by the famous and experienced Sir Francis Drake, under the overall command of Lord Howard.</a:t>
            </a:r>
            <a:endParaRPr lang="en-GB" sz="1400" b="1" dirty="0" smtClean="0"/>
          </a:p>
          <a:p>
            <a:pPr algn="ctr"/>
            <a:endParaRPr lang="en-GB" dirty="0"/>
          </a:p>
        </p:txBody>
      </p:sp>
      <p:sp>
        <p:nvSpPr>
          <p:cNvPr id="5" name="Rectangle 4"/>
          <p:cNvSpPr/>
          <p:nvPr/>
        </p:nvSpPr>
        <p:spPr>
          <a:xfrm>
            <a:off x="722376" y="3968496"/>
            <a:ext cx="1115568" cy="3108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OIGLEIRN</a:t>
            </a:r>
            <a:endParaRPr lang="en-GB" dirty="0"/>
          </a:p>
        </p:txBody>
      </p:sp>
      <p:sp>
        <p:nvSpPr>
          <p:cNvPr id="6" name="Rectangle 5"/>
          <p:cNvSpPr/>
          <p:nvPr/>
        </p:nvSpPr>
        <p:spPr>
          <a:xfrm>
            <a:off x="722376" y="4315968"/>
            <a:ext cx="2508504" cy="27476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RMYA NQEUE FO TSCOS</a:t>
            </a:r>
            <a:endParaRPr lang="en-GB" dirty="0"/>
          </a:p>
        </p:txBody>
      </p:sp>
      <p:sp>
        <p:nvSpPr>
          <p:cNvPr id="7" name="Rectangle 6"/>
          <p:cNvSpPr/>
          <p:nvPr/>
        </p:nvSpPr>
        <p:spPr>
          <a:xfrm>
            <a:off x="722376" y="4627305"/>
            <a:ext cx="2508504" cy="27476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STAEPRI</a:t>
            </a:r>
            <a:endParaRPr lang="en-GB" dirty="0"/>
          </a:p>
        </p:txBody>
      </p:sp>
      <p:sp>
        <p:nvSpPr>
          <p:cNvPr id="8" name="Rectangle 7"/>
          <p:cNvSpPr/>
          <p:nvPr/>
        </p:nvSpPr>
        <p:spPr>
          <a:xfrm>
            <a:off x="726948" y="4938642"/>
            <a:ext cx="3150108" cy="24732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TDARE NAD HET WNE DLWOR</a:t>
            </a:r>
            <a:endParaRPr lang="en-GB" dirty="0"/>
          </a:p>
        </p:txBody>
      </p:sp>
      <p:sp>
        <p:nvSpPr>
          <p:cNvPr id="9" name="Rectangle 8"/>
          <p:cNvSpPr/>
          <p:nvPr/>
        </p:nvSpPr>
        <p:spPr>
          <a:xfrm>
            <a:off x="722376" y="5249979"/>
            <a:ext cx="2508504" cy="27476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CHTUD LLBEIORENS</a:t>
            </a:r>
            <a:endParaRPr lang="en-GB" dirty="0"/>
          </a:p>
        </p:txBody>
      </p:sp>
      <p:pic>
        <p:nvPicPr>
          <p:cNvPr id="2052" name="Picture 4" descr="Image result for catholicism"/>
          <p:cNvPicPr>
            <a:picLocks noChangeAspect="1" noChangeArrowheads="1"/>
          </p:cNvPicPr>
          <p:nvPr/>
        </p:nvPicPr>
        <p:blipFill rotWithShape="1">
          <a:blip r:embed="rId2">
            <a:extLst>
              <a:ext uri="{28A0092B-C50C-407E-A947-70E740481C1C}">
                <a14:useLocalDpi xmlns:a14="http://schemas.microsoft.com/office/drawing/2010/main" val="0"/>
              </a:ext>
            </a:extLst>
          </a:blip>
          <a:srcRect l="14750" t="5250" r="57250" b="8500"/>
          <a:stretch/>
        </p:blipFill>
        <p:spPr bwMode="auto">
          <a:xfrm>
            <a:off x="4361688" y="1170432"/>
            <a:ext cx="1028581" cy="211226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mary queen of scots execu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78351" y="3538974"/>
            <a:ext cx="3075305" cy="164699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francis drak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9141" y="1423965"/>
            <a:ext cx="1554132" cy="162205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the new worl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85127" y="5249979"/>
            <a:ext cx="2266649" cy="151865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Image result for dutch fla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00388" y="5571824"/>
            <a:ext cx="1355926" cy="90395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Image result for battle symbol"/>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00429" y="5773708"/>
            <a:ext cx="706794" cy="471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82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1000"/>
                                        <p:tgtEl>
                                          <p:spTgt spid="4">
                                            <p:txEl>
                                              <p:pRg st="6" end="6"/>
                                            </p:txEl>
                                          </p:spTgt>
                                        </p:tgtEl>
                                      </p:cBhvr>
                                    </p:animEffect>
                                    <p:anim calcmode="lin" valueType="num">
                                      <p:cBhvr>
                                        <p:cTn id="3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46630745"/>
              </p:ext>
            </p:extLst>
          </p:nvPr>
        </p:nvGraphicFramePr>
        <p:xfrm>
          <a:off x="2032000" y="719666"/>
          <a:ext cx="9233408" cy="5123350"/>
        </p:xfrm>
        <a:graphic>
          <a:graphicData uri="http://schemas.openxmlformats.org/drawingml/2006/table">
            <a:tbl>
              <a:tblPr firstRow="1" bandRow="1">
                <a:tableStyleId>{5C22544A-7EE6-4342-B048-85BDC9FD1C3A}</a:tableStyleId>
              </a:tblPr>
              <a:tblGrid>
                <a:gridCol w="4616704">
                  <a:extLst>
                    <a:ext uri="{9D8B030D-6E8A-4147-A177-3AD203B41FA5}">
                      <a16:colId xmlns:a16="http://schemas.microsoft.com/office/drawing/2014/main" val="3146999318"/>
                    </a:ext>
                  </a:extLst>
                </a:gridCol>
                <a:gridCol w="4616704">
                  <a:extLst>
                    <a:ext uri="{9D8B030D-6E8A-4147-A177-3AD203B41FA5}">
                      <a16:colId xmlns:a16="http://schemas.microsoft.com/office/drawing/2014/main" val="2915632724"/>
                    </a:ext>
                  </a:extLst>
                </a:gridCol>
              </a:tblGrid>
              <a:tr h="2561675">
                <a:tc>
                  <a:txBody>
                    <a:bodyPr/>
                    <a:lstStyle/>
                    <a:p>
                      <a:pPr algn="ctr"/>
                      <a:r>
                        <a:rPr lang="en-GB" sz="3200" b="1" u="sng" dirty="0" smtClean="0">
                          <a:solidFill>
                            <a:srgbClr val="FF0000"/>
                          </a:solidFill>
                        </a:rPr>
                        <a:t>Spanish ADVANTAGES</a:t>
                      </a:r>
                      <a:endParaRPr lang="en-GB" sz="3200" b="1" u="sng"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3200" b="1" u="sng" dirty="0" smtClean="0">
                          <a:solidFill>
                            <a:srgbClr val="FF0000"/>
                          </a:solidFill>
                        </a:rPr>
                        <a:t>English ADVANTAGES</a:t>
                      </a:r>
                    </a:p>
                    <a:p>
                      <a:pPr algn="ctr"/>
                      <a:endParaRPr lang="en-GB" sz="3200" b="1" u="sng"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9259396"/>
                  </a:ext>
                </a:extLst>
              </a:tr>
              <a:tr h="256167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3200" b="1" u="sng" dirty="0" smtClean="0">
                          <a:solidFill>
                            <a:srgbClr val="FF0000"/>
                          </a:solidFill>
                        </a:rPr>
                        <a:t>Spanish DISADVANTAGES</a:t>
                      </a:r>
                    </a:p>
                    <a:p>
                      <a:pPr algn="ctr"/>
                      <a:endParaRPr lang="en-GB" sz="3200" b="1" u="sng"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3200" b="1" u="sng" dirty="0" smtClean="0">
                          <a:solidFill>
                            <a:srgbClr val="FF0000"/>
                          </a:solidFill>
                        </a:rPr>
                        <a:t>English DISADVANTAGES</a:t>
                      </a:r>
                    </a:p>
                    <a:p>
                      <a:pPr algn="ctr"/>
                      <a:endParaRPr lang="en-GB" sz="3200" b="1" u="sng"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9556862"/>
                  </a:ext>
                </a:extLst>
              </a:tr>
            </a:tbl>
          </a:graphicData>
        </a:graphic>
      </p:graphicFrame>
    </p:spTree>
    <p:extLst>
      <p:ext uri="{BB962C8B-B14F-4D97-AF65-F5344CB8AC3E}">
        <p14:creationId xmlns:p14="http://schemas.microsoft.com/office/powerpoint/2010/main" val="2699239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3061" y="121298"/>
            <a:ext cx="5243805" cy="1077218"/>
          </a:xfrm>
          <a:prstGeom prst="rect">
            <a:avLst/>
          </a:prstGeom>
          <a:noFill/>
        </p:spPr>
        <p:txBody>
          <a:bodyPr wrap="square" rtlCol="0">
            <a:spAutoFit/>
          </a:bodyPr>
          <a:lstStyle/>
          <a:p>
            <a:pPr algn="ctr"/>
            <a:r>
              <a:rPr lang="en-GB" sz="3200" b="1" u="sng" dirty="0" smtClean="0"/>
              <a:t>Decision One: How should you prepare for the invasion? </a:t>
            </a:r>
            <a:endParaRPr lang="en-GB" sz="3200" b="1" u="sng" dirty="0"/>
          </a:p>
        </p:txBody>
      </p:sp>
      <p:pic>
        <p:nvPicPr>
          <p:cNvPr id="3" name="Picture 2"/>
          <p:cNvPicPr>
            <a:picLocks noChangeAspect="1"/>
          </p:cNvPicPr>
          <p:nvPr/>
        </p:nvPicPr>
        <p:blipFill>
          <a:blip r:embed="rId2"/>
          <a:stretch>
            <a:fillRect/>
          </a:stretch>
        </p:blipFill>
        <p:spPr>
          <a:xfrm>
            <a:off x="7531101" y="0"/>
            <a:ext cx="4660900" cy="6858000"/>
          </a:xfrm>
          <a:prstGeom prst="rect">
            <a:avLst/>
          </a:prstGeom>
        </p:spPr>
      </p:pic>
      <p:sp>
        <p:nvSpPr>
          <p:cNvPr id="4" name="Multiply 3"/>
          <p:cNvSpPr/>
          <p:nvPr/>
        </p:nvSpPr>
        <p:spPr>
          <a:xfrm>
            <a:off x="7716416" y="5355771"/>
            <a:ext cx="746449" cy="578498"/>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4" name="Picture 2" descr="Alonso Pérez de Guzmá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281" y="1767683"/>
            <a:ext cx="2939143" cy="404800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301739" y="1502229"/>
            <a:ext cx="3582955" cy="483325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i="1" u="sng" dirty="0" smtClean="0"/>
              <a:t>What really happened?</a:t>
            </a:r>
          </a:p>
          <a:p>
            <a:pPr algn="ctr"/>
            <a:endParaRPr lang="en-GB" sz="2400" b="1" i="1" u="sng" dirty="0"/>
          </a:p>
          <a:p>
            <a:pPr marL="342900" indent="-342900" algn="ctr">
              <a:buFont typeface="Arial" panose="020B0604020202020204" pitchFamily="34" charset="0"/>
              <a:buChar char="•"/>
            </a:pPr>
            <a:r>
              <a:rPr lang="en-GB" sz="2000" dirty="0" smtClean="0"/>
              <a:t>The Armada consisted of approximately 151 ships, including many Galleons.</a:t>
            </a:r>
          </a:p>
          <a:p>
            <a:pPr marL="342900" indent="-342900" algn="ctr">
              <a:buFont typeface="Arial" panose="020B0604020202020204" pitchFamily="34" charset="0"/>
              <a:buChar char="•"/>
            </a:pPr>
            <a:endParaRPr lang="en-GB" sz="2000" dirty="0"/>
          </a:p>
          <a:p>
            <a:pPr marL="342900" indent="-342900" algn="ctr">
              <a:buFont typeface="Arial" panose="020B0604020202020204" pitchFamily="34" charset="0"/>
              <a:buChar char="•"/>
            </a:pPr>
            <a:r>
              <a:rPr lang="en-GB" sz="2000" dirty="0" smtClean="0"/>
              <a:t>The Spanish had over 30,000 soldiers on board, with huge amounts of equipment.</a:t>
            </a:r>
          </a:p>
          <a:p>
            <a:pPr marL="342900" indent="-342900" algn="ctr">
              <a:buFont typeface="Arial" panose="020B0604020202020204" pitchFamily="34" charset="0"/>
              <a:buChar char="•"/>
            </a:pPr>
            <a:endParaRPr lang="en-GB" sz="2000" dirty="0"/>
          </a:p>
          <a:p>
            <a:pPr marL="342900" indent="-342900" algn="ctr">
              <a:buFont typeface="Arial" panose="020B0604020202020204" pitchFamily="34" charset="0"/>
              <a:buChar char="•"/>
            </a:pPr>
            <a:r>
              <a:rPr lang="en-GB" sz="2000" dirty="0" smtClean="0"/>
              <a:t>The Spanish fleet was thus very well equipped and powerful, but also slow and ill-adapted to naval combat.</a:t>
            </a:r>
            <a:endParaRPr lang="en-GB" sz="2000" dirty="0"/>
          </a:p>
        </p:txBody>
      </p:sp>
    </p:spTree>
    <p:extLst>
      <p:ext uri="{BB962C8B-B14F-4D97-AF65-F5344CB8AC3E}">
        <p14:creationId xmlns:p14="http://schemas.microsoft.com/office/powerpoint/2010/main" val="165779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3061" y="121298"/>
            <a:ext cx="5243805" cy="1077218"/>
          </a:xfrm>
          <a:prstGeom prst="rect">
            <a:avLst/>
          </a:prstGeom>
          <a:noFill/>
        </p:spPr>
        <p:txBody>
          <a:bodyPr wrap="square" rtlCol="0">
            <a:spAutoFit/>
          </a:bodyPr>
          <a:lstStyle/>
          <a:p>
            <a:pPr algn="ctr"/>
            <a:r>
              <a:rPr lang="en-GB" sz="3200" b="1" u="sng" dirty="0" smtClean="0"/>
              <a:t>Decision Two: What formation should you use? </a:t>
            </a:r>
            <a:endParaRPr lang="en-GB" sz="3200" b="1" u="sng" dirty="0"/>
          </a:p>
        </p:txBody>
      </p:sp>
      <p:pic>
        <p:nvPicPr>
          <p:cNvPr id="3" name="Picture 2"/>
          <p:cNvPicPr>
            <a:picLocks noChangeAspect="1"/>
          </p:cNvPicPr>
          <p:nvPr/>
        </p:nvPicPr>
        <p:blipFill>
          <a:blip r:embed="rId2"/>
          <a:stretch>
            <a:fillRect/>
          </a:stretch>
        </p:blipFill>
        <p:spPr>
          <a:xfrm>
            <a:off x="7531101" y="0"/>
            <a:ext cx="4660900" cy="6858000"/>
          </a:xfrm>
          <a:prstGeom prst="rect">
            <a:avLst/>
          </a:prstGeom>
        </p:spPr>
      </p:pic>
      <p:sp>
        <p:nvSpPr>
          <p:cNvPr id="4" name="Multiply 3"/>
          <p:cNvSpPr/>
          <p:nvPr/>
        </p:nvSpPr>
        <p:spPr>
          <a:xfrm>
            <a:off x="7716416" y="5355771"/>
            <a:ext cx="746449" cy="578498"/>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867645" y="1734647"/>
            <a:ext cx="3582955" cy="483325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i="1" u="sng" dirty="0" smtClean="0"/>
              <a:t>What really happened?</a:t>
            </a:r>
          </a:p>
          <a:p>
            <a:pPr algn="ctr"/>
            <a:endParaRPr lang="en-GB" sz="2400" b="1" i="1" u="sng" dirty="0"/>
          </a:p>
          <a:p>
            <a:pPr marL="342900" indent="-342900" algn="ctr">
              <a:buFont typeface="Arial" panose="020B0604020202020204" pitchFamily="34" charset="0"/>
              <a:buChar char="•"/>
            </a:pPr>
            <a:r>
              <a:rPr lang="en-GB" sz="2000" dirty="0" smtClean="0"/>
              <a:t>The Spanish set sail from Lisbon, aiming to meet the Duke of Parma  (and 20K more troops!) on the Dutch coast.</a:t>
            </a:r>
          </a:p>
          <a:p>
            <a:pPr marL="342900" indent="-342900" algn="ctr">
              <a:buFont typeface="Arial" panose="020B0604020202020204" pitchFamily="34" charset="0"/>
              <a:buChar char="•"/>
            </a:pPr>
            <a:endParaRPr lang="en-GB" sz="2000" dirty="0"/>
          </a:p>
          <a:p>
            <a:pPr marL="342900" indent="-342900" algn="ctr">
              <a:buFont typeface="Arial" panose="020B0604020202020204" pitchFamily="34" charset="0"/>
              <a:buChar char="•"/>
            </a:pPr>
            <a:r>
              <a:rPr lang="en-GB" sz="2000" dirty="0" smtClean="0"/>
              <a:t>The Armada sailed in Crescent Formation, an almost unbreakable defensive formation.</a:t>
            </a:r>
            <a:endParaRPr lang="en-GB" sz="2000" dirty="0"/>
          </a:p>
        </p:txBody>
      </p:sp>
      <p:cxnSp>
        <p:nvCxnSpPr>
          <p:cNvPr id="7" name="Straight Arrow Connector 6"/>
          <p:cNvCxnSpPr/>
          <p:nvPr/>
        </p:nvCxnSpPr>
        <p:spPr>
          <a:xfrm flipV="1">
            <a:off x="8087111" y="4432040"/>
            <a:ext cx="441434" cy="113511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8543711" y="4359243"/>
            <a:ext cx="1317840" cy="27581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9861551" y="3578772"/>
            <a:ext cx="54800" cy="114500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Multiply 13"/>
          <p:cNvSpPr/>
          <p:nvPr/>
        </p:nvSpPr>
        <p:spPr>
          <a:xfrm>
            <a:off x="9243491" y="2941297"/>
            <a:ext cx="746449" cy="578498"/>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8" name="Picture 2" descr="Image result for spanish armada crescent form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18" y="2210032"/>
            <a:ext cx="3732927" cy="2737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00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3061" y="121298"/>
            <a:ext cx="5243805" cy="1077218"/>
          </a:xfrm>
          <a:prstGeom prst="rect">
            <a:avLst/>
          </a:prstGeom>
          <a:noFill/>
        </p:spPr>
        <p:txBody>
          <a:bodyPr wrap="square" rtlCol="0">
            <a:spAutoFit/>
          </a:bodyPr>
          <a:lstStyle/>
          <a:p>
            <a:pPr algn="ctr"/>
            <a:r>
              <a:rPr lang="en-GB" sz="3200" b="1" u="sng" dirty="0" smtClean="0"/>
              <a:t>Decision Three: Should you attack, or pick up the troops? </a:t>
            </a:r>
            <a:endParaRPr lang="en-GB" sz="3200" b="1" u="sng" dirty="0"/>
          </a:p>
        </p:txBody>
      </p:sp>
      <p:pic>
        <p:nvPicPr>
          <p:cNvPr id="3" name="Picture 2"/>
          <p:cNvPicPr>
            <a:picLocks noChangeAspect="1"/>
          </p:cNvPicPr>
          <p:nvPr/>
        </p:nvPicPr>
        <p:blipFill>
          <a:blip r:embed="rId2"/>
          <a:stretch>
            <a:fillRect/>
          </a:stretch>
        </p:blipFill>
        <p:spPr>
          <a:xfrm>
            <a:off x="7531101" y="0"/>
            <a:ext cx="4660900" cy="6858000"/>
          </a:xfrm>
          <a:prstGeom prst="rect">
            <a:avLst/>
          </a:prstGeom>
        </p:spPr>
      </p:pic>
      <p:sp>
        <p:nvSpPr>
          <p:cNvPr id="5" name="Rectangle 4"/>
          <p:cNvSpPr/>
          <p:nvPr/>
        </p:nvSpPr>
        <p:spPr>
          <a:xfrm>
            <a:off x="3867645" y="1734647"/>
            <a:ext cx="3582955" cy="483325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i="1" u="sng" dirty="0" smtClean="0"/>
              <a:t>What really happened?</a:t>
            </a:r>
          </a:p>
          <a:p>
            <a:pPr algn="ctr"/>
            <a:endParaRPr lang="en-GB" sz="2400" b="1" i="1" u="sng" dirty="0"/>
          </a:p>
          <a:p>
            <a:pPr marL="342900" indent="-342900" algn="ctr">
              <a:buFont typeface="Arial" panose="020B0604020202020204" pitchFamily="34" charset="0"/>
              <a:buChar char="•"/>
            </a:pPr>
            <a:r>
              <a:rPr lang="en-GB" sz="2000" dirty="0" smtClean="0"/>
              <a:t>The English lit beacons along the coast to alert Lord Howard/Francis Drake to the invasion.</a:t>
            </a:r>
          </a:p>
          <a:p>
            <a:pPr marL="342900" indent="-342900" algn="ctr">
              <a:buFont typeface="Arial" panose="020B0604020202020204" pitchFamily="34" charset="0"/>
              <a:buChar char="•"/>
            </a:pPr>
            <a:r>
              <a:rPr lang="en-GB" sz="2000" dirty="0" smtClean="0"/>
              <a:t>The English began to attack from distance, but little damage done.</a:t>
            </a:r>
          </a:p>
          <a:p>
            <a:pPr marL="342900" indent="-342900" algn="ctr">
              <a:buFont typeface="Arial" panose="020B0604020202020204" pitchFamily="34" charset="0"/>
              <a:buChar char="•"/>
            </a:pPr>
            <a:endParaRPr lang="en-GB" sz="2000" dirty="0"/>
          </a:p>
          <a:p>
            <a:pPr marL="342900" indent="-342900" algn="ctr">
              <a:buFont typeface="Arial" panose="020B0604020202020204" pitchFamily="34" charset="0"/>
              <a:buChar char="•"/>
            </a:pPr>
            <a:r>
              <a:rPr lang="en-GB" sz="2000" dirty="0" smtClean="0"/>
              <a:t>The Duke of Medina Sidonia decided to prioritise meeting the Duke of Parma, ignoring the English fleet and their harrying attacks.</a:t>
            </a:r>
            <a:endParaRPr lang="en-GB" sz="2000" dirty="0"/>
          </a:p>
        </p:txBody>
      </p:sp>
      <p:cxnSp>
        <p:nvCxnSpPr>
          <p:cNvPr id="11" name="Straight Arrow Connector 10"/>
          <p:cNvCxnSpPr/>
          <p:nvPr/>
        </p:nvCxnSpPr>
        <p:spPr>
          <a:xfrm flipV="1">
            <a:off x="9616715" y="3167483"/>
            <a:ext cx="1580933" cy="14050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Multiply 13"/>
          <p:cNvSpPr/>
          <p:nvPr/>
        </p:nvSpPr>
        <p:spPr>
          <a:xfrm>
            <a:off x="9243491" y="3020127"/>
            <a:ext cx="746449" cy="578498"/>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ultiply 11"/>
          <p:cNvSpPr/>
          <p:nvPr/>
        </p:nvSpPr>
        <p:spPr>
          <a:xfrm>
            <a:off x="11018248" y="2934108"/>
            <a:ext cx="746449" cy="578498"/>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122" name="Picture 2" descr="Image result for spanish armada beac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988" y="2345346"/>
            <a:ext cx="3617155" cy="271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865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wipe(down)">
                                      <p:cBhvr>
                                        <p:cTn id="23"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3061" y="121298"/>
            <a:ext cx="5243805" cy="1077218"/>
          </a:xfrm>
          <a:prstGeom prst="rect">
            <a:avLst/>
          </a:prstGeom>
          <a:noFill/>
        </p:spPr>
        <p:txBody>
          <a:bodyPr wrap="square" rtlCol="0">
            <a:spAutoFit/>
          </a:bodyPr>
          <a:lstStyle/>
          <a:p>
            <a:pPr algn="ctr"/>
            <a:r>
              <a:rPr lang="en-GB" sz="3200" b="1" u="sng" dirty="0" smtClean="0"/>
              <a:t>Decision Four: </a:t>
            </a:r>
            <a:r>
              <a:rPr lang="en-GB" sz="3200" b="1" u="sng" dirty="0" err="1" smtClean="0"/>
              <a:t>Fireship</a:t>
            </a:r>
            <a:r>
              <a:rPr lang="en-GB" sz="3200" b="1" u="sng" dirty="0" smtClean="0"/>
              <a:t> attack! Hold position or flee? </a:t>
            </a:r>
            <a:endParaRPr lang="en-GB" sz="3200" b="1" u="sng" dirty="0"/>
          </a:p>
        </p:txBody>
      </p:sp>
      <p:pic>
        <p:nvPicPr>
          <p:cNvPr id="3" name="Picture 2"/>
          <p:cNvPicPr>
            <a:picLocks noChangeAspect="1"/>
          </p:cNvPicPr>
          <p:nvPr/>
        </p:nvPicPr>
        <p:blipFill>
          <a:blip r:embed="rId2"/>
          <a:stretch>
            <a:fillRect/>
          </a:stretch>
        </p:blipFill>
        <p:spPr>
          <a:xfrm>
            <a:off x="7531101" y="0"/>
            <a:ext cx="4660900" cy="6858000"/>
          </a:xfrm>
          <a:prstGeom prst="rect">
            <a:avLst/>
          </a:prstGeom>
        </p:spPr>
      </p:pic>
      <p:sp>
        <p:nvSpPr>
          <p:cNvPr id="5" name="Rectangle 4"/>
          <p:cNvSpPr/>
          <p:nvPr/>
        </p:nvSpPr>
        <p:spPr>
          <a:xfrm>
            <a:off x="3867645" y="1734647"/>
            <a:ext cx="3582955" cy="483325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i="1" u="sng" dirty="0" smtClean="0"/>
              <a:t>What really happened?</a:t>
            </a:r>
          </a:p>
          <a:p>
            <a:pPr algn="ctr"/>
            <a:endParaRPr lang="en-GB" sz="2400" b="1" i="1" u="sng" dirty="0"/>
          </a:p>
          <a:p>
            <a:pPr marL="342900" indent="-342900" algn="ctr">
              <a:buFont typeface="Arial" panose="020B0604020202020204" pitchFamily="34" charset="0"/>
              <a:buChar char="•"/>
            </a:pPr>
            <a:r>
              <a:rPr lang="en-GB" sz="2000" dirty="0" smtClean="0"/>
              <a:t>The Spanish fleet docked in Calais to await the Duke of Parma, but lack of communication meant he wasn’t there yet or ready.</a:t>
            </a:r>
          </a:p>
          <a:p>
            <a:pPr marL="342900" indent="-342900" algn="ctr">
              <a:buFont typeface="Arial" panose="020B0604020202020204" pitchFamily="34" charset="0"/>
              <a:buChar char="•"/>
            </a:pPr>
            <a:endParaRPr lang="en-GB" sz="2000" dirty="0"/>
          </a:p>
          <a:p>
            <a:pPr marL="342900" indent="-342900" algn="ctr">
              <a:buFont typeface="Arial" panose="020B0604020202020204" pitchFamily="34" charset="0"/>
              <a:buChar char="•"/>
            </a:pPr>
            <a:r>
              <a:rPr lang="en-GB" sz="2000" dirty="0" smtClean="0"/>
              <a:t>On August 7</a:t>
            </a:r>
            <a:r>
              <a:rPr lang="en-GB" sz="2000" baseline="30000" dirty="0" smtClean="0"/>
              <a:t>th</a:t>
            </a:r>
            <a:r>
              <a:rPr lang="en-GB" sz="2000" dirty="0" smtClean="0"/>
              <a:t> Drake sent 8 </a:t>
            </a:r>
            <a:r>
              <a:rPr lang="en-GB" sz="2000" dirty="0" err="1" smtClean="0"/>
              <a:t>fireships</a:t>
            </a:r>
            <a:r>
              <a:rPr lang="en-GB" sz="2000" dirty="0" smtClean="0"/>
              <a:t> towards the Armada, and they cut their anchors and scattered in panic.</a:t>
            </a:r>
          </a:p>
          <a:p>
            <a:pPr marL="342900" indent="-342900" algn="ctr">
              <a:buFont typeface="Arial" panose="020B0604020202020204" pitchFamily="34" charset="0"/>
              <a:buChar char="•"/>
            </a:pPr>
            <a:r>
              <a:rPr lang="en-GB" sz="2000" dirty="0" smtClean="0"/>
              <a:t>The crescent formation was broken!!</a:t>
            </a:r>
            <a:endParaRPr lang="en-GB" sz="2000" dirty="0"/>
          </a:p>
        </p:txBody>
      </p:sp>
      <p:pic>
        <p:nvPicPr>
          <p:cNvPr id="6146" name="Picture 2" descr="Image result for fire battle symbo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0719" y="2695903"/>
            <a:ext cx="488350" cy="70271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francis drake fireship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575" y="2017986"/>
            <a:ext cx="3637989" cy="2796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27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down)">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wipe(down)">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wipe(down)">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3061" y="121298"/>
            <a:ext cx="5243805" cy="1077218"/>
          </a:xfrm>
          <a:prstGeom prst="rect">
            <a:avLst/>
          </a:prstGeom>
          <a:noFill/>
        </p:spPr>
        <p:txBody>
          <a:bodyPr wrap="square" rtlCol="0">
            <a:spAutoFit/>
          </a:bodyPr>
          <a:lstStyle/>
          <a:p>
            <a:pPr algn="ctr"/>
            <a:r>
              <a:rPr lang="en-GB" sz="3200" b="1" u="sng" dirty="0" smtClean="0"/>
              <a:t>Decision Five: Retreat or Attack?</a:t>
            </a:r>
            <a:endParaRPr lang="en-GB" sz="3200" b="1" u="sng" dirty="0"/>
          </a:p>
        </p:txBody>
      </p:sp>
      <p:pic>
        <p:nvPicPr>
          <p:cNvPr id="3" name="Picture 2"/>
          <p:cNvPicPr>
            <a:picLocks noChangeAspect="1"/>
          </p:cNvPicPr>
          <p:nvPr/>
        </p:nvPicPr>
        <p:blipFill>
          <a:blip r:embed="rId2"/>
          <a:stretch>
            <a:fillRect/>
          </a:stretch>
        </p:blipFill>
        <p:spPr>
          <a:xfrm>
            <a:off x="7531101" y="0"/>
            <a:ext cx="4660900" cy="6858000"/>
          </a:xfrm>
          <a:prstGeom prst="rect">
            <a:avLst/>
          </a:prstGeom>
        </p:spPr>
      </p:pic>
      <p:sp>
        <p:nvSpPr>
          <p:cNvPr id="5" name="Rectangle 4"/>
          <p:cNvSpPr/>
          <p:nvPr/>
        </p:nvSpPr>
        <p:spPr>
          <a:xfrm>
            <a:off x="3862553" y="1497725"/>
            <a:ext cx="3588048" cy="507018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i="1" u="sng" dirty="0" smtClean="0"/>
              <a:t>What really happened?</a:t>
            </a:r>
          </a:p>
          <a:p>
            <a:pPr algn="ctr"/>
            <a:endParaRPr lang="en-GB" sz="2400" b="1" i="1" u="sng" dirty="0"/>
          </a:p>
          <a:p>
            <a:pPr marL="342900" indent="-342900" algn="ctr">
              <a:buFont typeface="Arial" panose="020B0604020202020204" pitchFamily="34" charset="0"/>
              <a:buChar char="•"/>
            </a:pPr>
            <a:r>
              <a:rPr lang="en-GB" sz="2000" dirty="0" smtClean="0"/>
              <a:t>On August 8</a:t>
            </a:r>
            <a:r>
              <a:rPr lang="en-GB" sz="2000" baseline="30000" dirty="0" smtClean="0"/>
              <a:t>th</a:t>
            </a:r>
            <a:r>
              <a:rPr lang="en-GB" sz="2000" dirty="0"/>
              <a:t> </a:t>
            </a:r>
            <a:r>
              <a:rPr lang="en-GB" sz="2000" dirty="0" smtClean="0"/>
              <a:t>1588, the Armada and the English fleet engaged in the Battle of </a:t>
            </a:r>
            <a:r>
              <a:rPr lang="en-GB" sz="2000" dirty="0" err="1" smtClean="0"/>
              <a:t>Gravelines</a:t>
            </a:r>
            <a:r>
              <a:rPr lang="en-GB" sz="2000" dirty="0" smtClean="0"/>
              <a:t>.</a:t>
            </a:r>
          </a:p>
          <a:p>
            <a:pPr marL="342900" indent="-342900" algn="ctr">
              <a:buFont typeface="Arial" panose="020B0604020202020204" pitchFamily="34" charset="0"/>
              <a:buChar char="•"/>
            </a:pPr>
            <a:endParaRPr lang="en-GB" sz="2000" dirty="0"/>
          </a:p>
          <a:p>
            <a:pPr marL="342900" indent="-342900" algn="ctr">
              <a:buFont typeface="Arial" panose="020B0604020202020204" pitchFamily="34" charset="0"/>
              <a:buChar char="•"/>
            </a:pPr>
            <a:r>
              <a:rPr lang="en-GB" sz="2000" dirty="0" smtClean="0"/>
              <a:t>The English kept out of range, using their long-range culverins to strike at the Armada.</a:t>
            </a:r>
          </a:p>
          <a:p>
            <a:pPr marL="342900" indent="-342900" algn="ctr">
              <a:buFont typeface="Arial" panose="020B0604020202020204" pitchFamily="34" charset="0"/>
              <a:buChar char="•"/>
            </a:pPr>
            <a:endParaRPr lang="en-GB" sz="2000" dirty="0"/>
          </a:p>
          <a:p>
            <a:pPr marL="342900" indent="-342900" algn="ctr">
              <a:buFont typeface="Arial" panose="020B0604020202020204" pitchFamily="34" charset="0"/>
              <a:buChar char="•"/>
            </a:pPr>
            <a:r>
              <a:rPr lang="en-GB" sz="2000" dirty="0" smtClean="0"/>
              <a:t>Five Spanish ships were captured or forced to land, and the Armada had to retreat.</a:t>
            </a:r>
            <a:endParaRPr lang="en-GB" sz="2000" dirty="0"/>
          </a:p>
        </p:txBody>
      </p:sp>
      <p:pic>
        <p:nvPicPr>
          <p:cNvPr id="7170" name="Picture 2" descr="Image result for battle of graveli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700" y="1786100"/>
            <a:ext cx="3249776" cy="38162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Image result for battle symbo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46858" y="2000807"/>
            <a:ext cx="945143" cy="63009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fire battle symbo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703650" y="1298093"/>
            <a:ext cx="488350" cy="70271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fire battle symbo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5301" y="1298093"/>
            <a:ext cx="488350" cy="702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86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down)">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Effect transition="in" filter="wipe(down)">
                                      <p:cBhvr>
                                        <p:cTn id="20" dur="500"/>
                                        <p:tgtEl>
                                          <p:spTgt spid="5">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wipe(down)">
                                      <p:cBhvr>
                                        <p:cTn id="25"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3061" y="121298"/>
            <a:ext cx="5243805" cy="584775"/>
          </a:xfrm>
          <a:prstGeom prst="rect">
            <a:avLst/>
          </a:prstGeom>
          <a:noFill/>
        </p:spPr>
        <p:txBody>
          <a:bodyPr wrap="square" rtlCol="0">
            <a:spAutoFit/>
          </a:bodyPr>
          <a:lstStyle/>
          <a:p>
            <a:pPr algn="ctr"/>
            <a:r>
              <a:rPr lang="en-GB" sz="3200" b="1" u="sng" dirty="0" smtClean="0"/>
              <a:t>Decision Six: How to escape?</a:t>
            </a:r>
            <a:endParaRPr lang="en-GB" sz="3200" b="1" u="sng" dirty="0"/>
          </a:p>
        </p:txBody>
      </p:sp>
      <p:pic>
        <p:nvPicPr>
          <p:cNvPr id="3" name="Picture 2"/>
          <p:cNvPicPr>
            <a:picLocks noChangeAspect="1"/>
          </p:cNvPicPr>
          <p:nvPr/>
        </p:nvPicPr>
        <p:blipFill>
          <a:blip r:embed="rId2"/>
          <a:stretch>
            <a:fillRect/>
          </a:stretch>
        </p:blipFill>
        <p:spPr>
          <a:xfrm>
            <a:off x="7531101" y="0"/>
            <a:ext cx="4660900" cy="6858000"/>
          </a:xfrm>
          <a:prstGeom prst="rect">
            <a:avLst/>
          </a:prstGeom>
        </p:spPr>
      </p:pic>
      <p:sp>
        <p:nvSpPr>
          <p:cNvPr id="5" name="Rectangle 4"/>
          <p:cNvSpPr/>
          <p:nvPr/>
        </p:nvSpPr>
        <p:spPr>
          <a:xfrm>
            <a:off x="525212" y="1135117"/>
            <a:ext cx="6517540" cy="514900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i="1" u="sng" dirty="0" smtClean="0"/>
              <a:t>What really happened?</a:t>
            </a:r>
          </a:p>
          <a:p>
            <a:pPr algn="ctr"/>
            <a:endParaRPr lang="en-GB" sz="2000" b="1" i="1" u="sng" dirty="0"/>
          </a:p>
          <a:p>
            <a:pPr marL="342900" indent="-342900" algn="ctr">
              <a:buFont typeface="Arial" panose="020B0604020202020204" pitchFamily="34" charset="0"/>
              <a:buChar char="•"/>
            </a:pPr>
            <a:r>
              <a:rPr lang="en-GB" sz="2000" dirty="0" smtClean="0"/>
              <a:t>The Armada sailed North, into the North Sea, aiming to sail around Scotland and Ireland to escape.</a:t>
            </a:r>
          </a:p>
          <a:p>
            <a:pPr marL="342900" indent="-342900" algn="ctr">
              <a:buFont typeface="Arial" panose="020B0604020202020204" pitchFamily="34" charset="0"/>
              <a:buChar char="•"/>
            </a:pPr>
            <a:endParaRPr lang="en-GB" sz="2000" dirty="0"/>
          </a:p>
          <a:p>
            <a:pPr marL="342900" indent="-342900" algn="ctr">
              <a:buFont typeface="Arial" panose="020B0604020202020204" pitchFamily="34" charset="0"/>
              <a:buChar char="•"/>
            </a:pPr>
            <a:r>
              <a:rPr lang="en-GB" sz="2000" dirty="0" smtClean="0"/>
              <a:t>Without maps of the area, or understanding of the Gulf Stream (winds from the Atlantic), this was VERY risky.</a:t>
            </a:r>
          </a:p>
          <a:p>
            <a:pPr marL="342900" indent="-342900" algn="ctr">
              <a:buFont typeface="Arial" panose="020B0604020202020204" pitchFamily="34" charset="0"/>
              <a:buChar char="•"/>
            </a:pPr>
            <a:endParaRPr lang="en-GB" sz="2000" dirty="0"/>
          </a:p>
          <a:p>
            <a:pPr marL="342900" indent="-342900" algn="ctr">
              <a:buFont typeface="Arial" panose="020B0604020202020204" pitchFamily="34" charset="0"/>
              <a:buChar char="•"/>
            </a:pPr>
            <a:r>
              <a:rPr lang="en-GB" sz="2000" dirty="0" smtClean="0"/>
              <a:t>Storms blew the Armada onto rocks by Scotland and Ireland and over 80 ships were lost.</a:t>
            </a:r>
          </a:p>
          <a:p>
            <a:pPr marL="342900" indent="-342900" algn="ctr">
              <a:buFont typeface="Arial" panose="020B0604020202020204" pitchFamily="34" charset="0"/>
              <a:buChar char="•"/>
            </a:pPr>
            <a:endParaRPr lang="en-GB" sz="2000" dirty="0"/>
          </a:p>
          <a:p>
            <a:pPr marL="342900" indent="-342900" algn="ctr">
              <a:buFont typeface="Arial" panose="020B0604020202020204" pitchFamily="34" charset="0"/>
              <a:buChar char="•"/>
            </a:pPr>
            <a:r>
              <a:rPr lang="en-GB" sz="2000" dirty="0" smtClean="0"/>
              <a:t>Only 65 of the original 151 ships returned to Spain and thousands of Spanish troops drowned or were killed on the coastline.</a:t>
            </a:r>
            <a:endParaRPr lang="en-GB" sz="2000" dirty="0"/>
          </a:p>
        </p:txBody>
      </p:sp>
      <p:cxnSp>
        <p:nvCxnSpPr>
          <p:cNvPr id="11" name="Straight Arrow Connector 10"/>
          <p:cNvCxnSpPr/>
          <p:nvPr/>
        </p:nvCxnSpPr>
        <p:spPr>
          <a:xfrm flipH="1" flipV="1">
            <a:off x="11288110" y="706073"/>
            <a:ext cx="530666" cy="106857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Multiply 11"/>
          <p:cNvSpPr/>
          <p:nvPr/>
        </p:nvSpPr>
        <p:spPr>
          <a:xfrm>
            <a:off x="11445552" y="1774648"/>
            <a:ext cx="746449" cy="578498"/>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p:cNvCxnSpPr/>
          <p:nvPr/>
        </p:nvCxnSpPr>
        <p:spPr>
          <a:xfrm flipH="1" flipV="1">
            <a:off x="10263352" y="413685"/>
            <a:ext cx="959015" cy="24190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8909117" y="534288"/>
            <a:ext cx="1217767" cy="168865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8101315" y="2356284"/>
            <a:ext cx="807802" cy="307019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194" name="Picture 2" descr="Image result for shipwreck carto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1631" y="0"/>
            <a:ext cx="2179367" cy="163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69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2" presetClass="entr" presetSubtype="4"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8194"/>
                                        </p:tgtEl>
                                        <p:attrNameLst>
                                          <p:attrName>style.visibility</p:attrName>
                                        </p:attrNameLst>
                                      </p:cBhvr>
                                      <p:to>
                                        <p:strVal val="visible"/>
                                      </p:to>
                                    </p:set>
                                    <p:anim calcmode="lin" valueType="num">
                                      <p:cBhvr additive="base">
                                        <p:cTn id="28" dur="500" fill="hold"/>
                                        <p:tgtEl>
                                          <p:spTgt spid="8194"/>
                                        </p:tgtEl>
                                        <p:attrNameLst>
                                          <p:attrName>ppt_x</p:attrName>
                                        </p:attrNameLst>
                                      </p:cBhvr>
                                      <p:tavLst>
                                        <p:tav tm="0">
                                          <p:val>
                                            <p:strVal val="#ppt_x"/>
                                          </p:val>
                                        </p:tav>
                                        <p:tav tm="100000">
                                          <p:val>
                                            <p:strVal val="#ppt_x"/>
                                          </p:val>
                                        </p:tav>
                                      </p:tavLst>
                                    </p:anim>
                                    <p:anim calcmode="lin" valueType="num">
                                      <p:cBhvr additive="base">
                                        <p:cTn id="29"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
                                            <p:txEl>
                                              <p:pRg st="2" end="2"/>
                                            </p:txEl>
                                          </p:spTgt>
                                        </p:tgtEl>
                                        <p:attrNameLst>
                                          <p:attrName>style.visibility</p:attrName>
                                        </p:attrNameLst>
                                      </p:cBhvr>
                                      <p:to>
                                        <p:strVal val="visible"/>
                                      </p:to>
                                    </p:set>
                                    <p:animEffect transition="in" filter="fade">
                                      <p:cBhvr>
                                        <p:cTn id="34" dur="500"/>
                                        <p:tgtEl>
                                          <p:spTgt spid="5">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a:solidFill>
            <a:schemeClr val="tx1"/>
          </a:solidFill>
        </p:spPr>
        <p:txBody>
          <a:bodyPr/>
          <a:lstStyle/>
          <a:p>
            <a:pPr algn="ctr"/>
            <a:r>
              <a:rPr lang="en-GB" b="1" u="sng" dirty="0" smtClean="0">
                <a:solidFill>
                  <a:srgbClr val="FFFF00"/>
                </a:solidFill>
              </a:rPr>
              <a:t>What were the consequences of the Spanish defeat?</a:t>
            </a:r>
            <a:endParaRPr lang="en-GB" b="1" u="sng" dirty="0">
              <a:solidFill>
                <a:srgbClr val="FFFF00"/>
              </a:solidFill>
            </a:endParaRPr>
          </a:p>
        </p:txBody>
      </p:sp>
      <p:sp>
        <p:nvSpPr>
          <p:cNvPr id="3" name="Content Placeholder 2"/>
          <p:cNvSpPr>
            <a:spLocks noGrp="1"/>
          </p:cNvSpPr>
          <p:nvPr>
            <p:ph idx="1"/>
          </p:nvPr>
        </p:nvSpPr>
        <p:spPr>
          <a:xfrm>
            <a:off x="1295400" y="1826998"/>
            <a:ext cx="10043160" cy="4401355"/>
          </a:xfrm>
          <a:solidFill>
            <a:srgbClr val="002060"/>
          </a:solidFill>
        </p:spPr>
        <p:txBody>
          <a:bodyPr>
            <a:normAutofit/>
          </a:bodyPr>
          <a:lstStyle/>
          <a:p>
            <a:r>
              <a:rPr lang="en-GB" dirty="0" smtClean="0">
                <a:solidFill>
                  <a:srgbClr val="FFFF00"/>
                </a:solidFill>
              </a:rPr>
              <a:t>England was established as a great naval power – over the following century, the Navy grew larger and more dominant.</a:t>
            </a:r>
          </a:p>
          <a:p>
            <a:endParaRPr lang="en-GB" dirty="0" smtClean="0">
              <a:solidFill>
                <a:srgbClr val="FFFF00"/>
              </a:solidFill>
            </a:endParaRPr>
          </a:p>
          <a:p>
            <a:r>
              <a:rPr lang="en-GB" dirty="0" smtClean="0">
                <a:solidFill>
                  <a:srgbClr val="FFFF00"/>
                </a:solidFill>
              </a:rPr>
              <a:t>Elizabeth gained further respect at home and abroad, and idea of “</a:t>
            </a:r>
            <a:r>
              <a:rPr lang="en-GB" dirty="0" err="1" smtClean="0">
                <a:solidFill>
                  <a:srgbClr val="FFFF00"/>
                </a:solidFill>
              </a:rPr>
              <a:t>Gloriana</a:t>
            </a:r>
            <a:r>
              <a:rPr lang="en-GB" dirty="0" smtClean="0">
                <a:solidFill>
                  <a:srgbClr val="FFFF00"/>
                </a:solidFill>
              </a:rPr>
              <a:t>” grew.</a:t>
            </a:r>
          </a:p>
          <a:p>
            <a:endParaRPr lang="en-GB" dirty="0" smtClean="0">
              <a:solidFill>
                <a:srgbClr val="FFFF00"/>
              </a:solidFill>
            </a:endParaRPr>
          </a:p>
          <a:p>
            <a:r>
              <a:rPr lang="en-GB" dirty="0" smtClean="0">
                <a:solidFill>
                  <a:srgbClr val="FFFF00"/>
                </a:solidFill>
              </a:rPr>
              <a:t>Philip II never tried to invade England again! (though the war continued…)</a:t>
            </a:r>
          </a:p>
          <a:p>
            <a:endParaRPr lang="en-GB" dirty="0" smtClean="0">
              <a:solidFill>
                <a:srgbClr val="FFFF00"/>
              </a:solidFill>
            </a:endParaRPr>
          </a:p>
        </p:txBody>
      </p:sp>
    </p:spTree>
    <p:extLst>
      <p:ext uri="{BB962C8B-B14F-4D97-AF65-F5344CB8AC3E}">
        <p14:creationId xmlns:p14="http://schemas.microsoft.com/office/powerpoint/2010/main" val="65758231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4174" y="156487"/>
            <a:ext cx="8229600" cy="711558"/>
          </a:xfrm>
        </p:spPr>
        <p:txBody>
          <a:bodyPr/>
          <a:lstStyle/>
          <a:p>
            <a:r>
              <a:rPr lang="en-GB" b="1" i="1" u="sng" dirty="0" smtClean="0"/>
              <a:t>Why did the English really win?</a:t>
            </a:r>
            <a:endParaRPr lang="en-GB" b="1" i="1" u="sng" dirty="0"/>
          </a:p>
        </p:txBody>
      </p:sp>
      <p:sp>
        <p:nvSpPr>
          <p:cNvPr id="4" name="Rectangle 3"/>
          <p:cNvSpPr/>
          <p:nvPr/>
        </p:nvSpPr>
        <p:spPr>
          <a:xfrm>
            <a:off x="4197660" y="1150307"/>
            <a:ext cx="4015621" cy="12995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bg2">
                    <a:lumMod val="25000"/>
                  </a:schemeClr>
                </a:solidFill>
              </a:rPr>
              <a:t>Spanish mistakes/organisation</a:t>
            </a:r>
            <a:endParaRPr lang="en-GB" sz="1400" b="1" dirty="0">
              <a:solidFill>
                <a:schemeClr val="bg2">
                  <a:lumMod val="25000"/>
                </a:schemeClr>
              </a:solidFill>
            </a:endParaRPr>
          </a:p>
        </p:txBody>
      </p:sp>
      <p:sp>
        <p:nvSpPr>
          <p:cNvPr id="6" name="Rectangle 5"/>
          <p:cNvSpPr/>
          <p:nvPr/>
        </p:nvSpPr>
        <p:spPr>
          <a:xfrm>
            <a:off x="2090671" y="4478627"/>
            <a:ext cx="2468451" cy="95518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2">
                    <a:lumMod val="25000"/>
                  </a:schemeClr>
                </a:solidFill>
              </a:rPr>
              <a:t>English Tactics</a:t>
            </a:r>
            <a:endParaRPr lang="en-GB" b="1" dirty="0">
              <a:solidFill>
                <a:schemeClr val="bg2">
                  <a:lumMod val="25000"/>
                </a:schemeClr>
              </a:solidFill>
            </a:endParaRPr>
          </a:p>
        </p:txBody>
      </p:sp>
      <p:sp>
        <p:nvSpPr>
          <p:cNvPr id="7" name="Rectangle 6"/>
          <p:cNvSpPr/>
          <p:nvPr/>
        </p:nvSpPr>
        <p:spPr>
          <a:xfrm>
            <a:off x="8029977" y="4478627"/>
            <a:ext cx="2468451" cy="95518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bg2">
                    <a:lumMod val="25000"/>
                  </a:schemeClr>
                </a:solidFill>
              </a:rPr>
              <a:t>The Weather</a:t>
            </a:r>
            <a:endParaRPr lang="en-GB" sz="1600" b="1" dirty="0">
              <a:solidFill>
                <a:schemeClr val="bg2">
                  <a:lumMod val="25000"/>
                </a:schemeClr>
              </a:solidFill>
            </a:endParaRPr>
          </a:p>
        </p:txBody>
      </p:sp>
      <p:sp>
        <p:nvSpPr>
          <p:cNvPr id="8" name="Rectangle 7"/>
          <p:cNvSpPr/>
          <p:nvPr/>
        </p:nvSpPr>
        <p:spPr>
          <a:xfrm>
            <a:off x="6475926" y="5888608"/>
            <a:ext cx="5576552" cy="859665"/>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2400" b="1" dirty="0"/>
              <a:t>EXT: What was the most important factor, and why?</a:t>
            </a:r>
          </a:p>
        </p:txBody>
      </p:sp>
      <p:sp>
        <p:nvSpPr>
          <p:cNvPr id="3" name="Rounded Rectangle 2"/>
          <p:cNvSpPr/>
          <p:nvPr/>
        </p:nvSpPr>
        <p:spPr>
          <a:xfrm>
            <a:off x="4757670" y="2807058"/>
            <a:ext cx="2895600" cy="131364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t>Why was the Armada defeated?</a:t>
            </a:r>
          </a:p>
        </p:txBody>
      </p:sp>
      <p:sp>
        <p:nvSpPr>
          <p:cNvPr id="9" name="TextBox 8"/>
          <p:cNvSpPr txBox="1"/>
          <p:nvPr/>
        </p:nvSpPr>
        <p:spPr>
          <a:xfrm>
            <a:off x="1015284" y="2449876"/>
            <a:ext cx="2150773" cy="1477328"/>
          </a:xfrm>
          <a:prstGeom prst="rect">
            <a:avLst/>
          </a:prstGeom>
          <a:noFill/>
        </p:spPr>
        <p:txBody>
          <a:bodyPr wrap="square" rtlCol="0">
            <a:spAutoFit/>
          </a:bodyPr>
          <a:lstStyle/>
          <a:p>
            <a:r>
              <a:rPr lang="en-GB" b="1" dirty="0"/>
              <a:t>Francis Drake raided the Spanish fleet at Cadiz, in 1587, then again at Calais using </a:t>
            </a:r>
            <a:r>
              <a:rPr lang="en-GB" b="1" dirty="0" err="1"/>
              <a:t>fireships</a:t>
            </a:r>
            <a:r>
              <a:rPr lang="en-GB" b="1" dirty="0"/>
              <a:t>.</a:t>
            </a:r>
          </a:p>
        </p:txBody>
      </p:sp>
      <p:cxnSp>
        <p:nvCxnSpPr>
          <p:cNvPr id="11" name="Straight Arrow Connector 10"/>
          <p:cNvCxnSpPr/>
          <p:nvPr/>
        </p:nvCxnSpPr>
        <p:spPr>
          <a:xfrm flipH="1" flipV="1">
            <a:off x="2090671" y="3979573"/>
            <a:ext cx="450761" cy="499055"/>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547971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3824</TotalTime>
  <Words>782</Words>
  <Application>Microsoft Office PowerPoint</Application>
  <PresentationFormat>Widescreen</PresentationFormat>
  <Paragraphs>88</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Why did the Spanish Armada fail so miserably?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were the consequences of the Spanish defeat?</vt:lpstr>
      <vt:lpstr>Why did the English really win?</vt:lpstr>
    </vt:vector>
  </TitlesOfParts>
  <Company>Pioneer Educational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did the Spanish Armada fail so miserably?</dc:title>
  <dc:creator>PERRIN, Stephen</dc:creator>
  <cp:lastModifiedBy>BOWLES, Guy</cp:lastModifiedBy>
  <cp:revision>14</cp:revision>
  <dcterms:created xsi:type="dcterms:W3CDTF">2020-02-21T12:31:09Z</dcterms:created>
  <dcterms:modified xsi:type="dcterms:W3CDTF">2020-05-15T12:03:45Z</dcterms:modified>
</cp:coreProperties>
</file>