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notesMasterIdLst>
    <p:notesMasterId r:id="rId7"/>
  </p:notesMasterIdLst>
  <p:sldIdLst>
    <p:sldId id="316" r:id="rId2"/>
    <p:sldId id="341" r:id="rId3"/>
    <p:sldId id="342" r:id="rId4"/>
    <p:sldId id="343" r:id="rId5"/>
    <p:sldId id="324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3C2B614-4FD7-4648-A8E7-CC675CF702B7}">
          <p14:sldIdLst>
            <p14:sldId id="316"/>
            <p14:sldId id="341"/>
            <p14:sldId id="342"/>
            <p14:sldId id="343"/>
            <p14:sldId id="32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DCDB"/>
    <a:srgbClr val="FFDCDB"/>
    <a:srgbClr val="ECCECC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02" autoAdjust="0"/>
    <p:restoredTop sz="94660"/>
  </p:normalViewPr>
  <p:slideViewPr>
    <p:cSldViewPr>
      <p:cViewPr varScale="1">
        <p:scale>
          <a:sx n="105" d="100"/>
          <a:sy n="105" d="100"/>
        </p:scale>
        <p:origin x="1800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BC5870-D757-4C9D-8DFB-1DFA042185E0}" type="datetimeFigureOut">
              <a:rPr lang="en-GB" smtClean="0"/>
              <a:t>11/04/2021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EC657B-66E0-4108-AE55-5128970D1C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7419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EB41C7-2A9D-4969-9182-B5662B51F55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9430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8815E-744C-4CA9-A4E1-67D1E07356D6}" type="datetimeFigureOut">
              <a:rPr lang="en-GB" smtClean="0"/>
              <a:t>11/04/2021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D1F7-9849-4A7A-B52E-80F439143B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3651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8815E-744C-4CA9-A4E1-67D1E07356D6}" type="datetimeFigureOut">
              <a:rPr lang="en-GB" smtClean="0"/>
              <a:t>11/04/2021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D1F7-9849-4A7A-B52E-80F439143B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80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8815E-744C-4CA9-A4E1-67D1E07356D6}" type="datetimeFigureOut">
              <a:rPr lang="en-GB" smtClean="0"/>
              <a:t>11/04/2021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D1F7-9849-4A7A-B52E-80F439143B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1914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8815E-744C-4CA9-A4E1-67D1E07356D6}" type="datetimeFigureOut">
              <a:rPr lang="en-GB" smtClean="0"/>
              <a:t>11/04/2021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D1F7-9849-4A7A-B52E-80F439143B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7643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8815E-744C-4CA9-A4E1-67D1E07356D6}" type="datetimeFigureOut">
              <a:rPr lang="en-GB" smtClean="0"/>
              <a:t>11/04/2021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D1F7-9849-4A7A-B52E-80F439143B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2591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8815E-744C-4CA9-A4E1-67D1E07356D6}" type="datetimeFigureOut">
              <a:rPr lang="en-GB" smtClean="0"/>
              <a:t>11/04/2021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D1F7-9849-4A7A-B52E-80F439143B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5466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8815E-744C-4CA9-A4E1-67D1E07356D6}" type="datetimeFigureOut">
              <a:rPr lang="en-GB" smtClean="0"/>
              <a:t>11/04/2021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D1F7-9849-4A7A-B52E-80F439143B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8452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8815E-744C-4CA9-A4E1-67D1E07356D6}" type="datetimeFigureOut">
              <a:rPr lang="en-GB" smtClean="0"/>
              <a:t>11/04/2021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D1F7-9849-4A7A-B52E-80F439143B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2008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8815E-744C-4CA9-A4E1-67D1E07356D6}" type="datetimeFigureOut">
              <a:rPr lang="en-GB" smtClean="0"/>
              <a:t>11/04/2021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D1F7-9849-4A7A-B52E-80F439143B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9311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8815E-744C-4CA9-A4E1-67D1E07356D6}" type="datetimeFigureOut">
              <a:rPr lang="en-GB" smtClean="0"/>
              <a:t>11/04/2021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D1F7-9849-4A7A-B52E-80F439143B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010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8815E-744C-4CA9-A4E1-67D1E07356D6}" type="datetimeFigureOut">
              <a:rPr lang="en-GB" smtClean="0"/>
              <a:t>11/04/2021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D1F7-9849-4A7A-B52E-80F439143B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3269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E8815E-744C-4CA9-A4E1-67D1E07356D6}" type="datetimeFigureOut">
              <a:rPr lang="en-GB" smtClean="0"/>
              <a:t>11/04/2021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C4D1F7-9849-4A7A-B52E-80F439143B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7860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20000"/>
                <a:lumOff val="80000"/>
              </a:schemeClr>
            </a:gs>
            <a:gs pos="97000">
              <a:schemeClr val="bg1"/>
            </a:gs>
            <a:gs pos="10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Pompeii vs Herculaneum – What's the Difference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396" y="1266899"/>
            <a:ext cx="3467684" cy="2311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219429" y="175616"/>
            <a:ext cx="8793167" cy="888134"/>
          </a:xfrm>
          <a:prstGeom prst="rect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97000">
                <a:schemeClr val="bg1"/>
              </a:gs>
              <a:gs pos="100000">
                <a:schemeClr val="bg1"/>
              </a:gs>
            </a:gsLst>
            <a:lin ang="0" scaled="1"/>
          </a:gra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7997" y="260648"/>
            <a:ext cx="8804599" cy="432048"/>
          </a:xfrm>
        </p:spPr>
        <p:txBody>
          <a:bodyPr anchor="t">
            <a:noAutofit/>
          </a:bodyPr>
          <a:lstStyle/>
          <a:p>
            <a:pPr algn="l"/>
            <a:r>
              <a:rPr lang="en-US" sz="1600" b="1" dirty="0" smtClean="0">
                <a:solidFill>
                  <a:srgbClr val="FF0000"/>
                </a:solidFill>
              </a:rPr>
              <a:t>Thinking point: </a:t>
            </a:r>
            <a:r>
              <a:rPr lang="en-US" sz="1600" b="1" dirty="0" smtClean="0"/>
              <a:t>Why have these events/ individuals ended up being written about by historians, in your school curriculum and on television shows? Why do we talk about them?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GB" sz="1600" dirty="0"/>
              <a:t/>
            </a:r>
            <a:br>
              <a:rPr lang="en-GB" sz="1600" dirty="0"/>
            </a:br>
            <a:r>
              <a:rPr lang="en-GB" sz="1600" dirty="0"/>
              <a:t/>
            </a:r>
            <a:br>
              <a:rPr lang="en-GB" sz="1600" dirty="0"/>
            </a:br>
            <a:r>
              <a:rPr lang="en-GB" sz="1600" dirty="0"/>
              <a:t/>
            </a:r>
            <a:br>
              <a:rPr lang="en-GB" sz="1600" dirty="0"/>
            </a:br>
            <a:r>
              <a:rPr lang="en-GB" sz="1600" dirty="0"/>
              <a:t/>
            </a:r>
            <a:br>
              <a:rPr lang="en-GB" sz="1600" dirty="0"/>
            </a:br>
            <a:r>
              <a:rPr lang="en-GB" sz="1600" dirty="0"/>
              <a:t/>
            </a:r>
            <a:br>
              <a:rPr lang="en-GB" sz="1600" dirty="0"/>
            </a:br>
            <a:r>
              <a:rPr lang="en-GB" sz="1600" dirty="0"/>
              <a:t/>
            </a:r>
            <a:br>
              <a:rPr lang="en-GB" sz="1600" dirty="0"/>
            </a:br>
            <a:r>
              <a:rPr lang="en-GB" sz="1600" dirty="0"/>
              <a:t/>
            </a:r>
            <a:br>
              <a:rPr lang="en-GB" sz="1600" dirty="0"/>
            </a:br>
            <a:r>
              <a:rPr lang="en-GB" sz="1600" dirty="0"/>
              <a:t/>
            </a:r>
            <a:br>
              <a:rPr lang="en-GB" sz="1600" dirty="0"/>
            </a:br>
            <a:r>
              <a:rPr lang="en-GB" sz="1600" dirty="0"/>
              <a:t/>
            </a:r>
            <a:br>
              <a:rPr lang="en-GB" sz="1600" dirty="0"/>
            </a:br>
            <a:r>
              <a:rPr lang="en-GB" sz="1600" dirty="0"/>
              <a:t/>
            </a:r>
            <a:br>
              <a:rPr lang="en-GB" sz="1600" dirty="0"/>
            </a:br>
            <a:r>
              <a:rPr lang="en-GB" sz="1600" dirty="0"/>
              <a:t/>
            </a:r>
            <a:br>
              <a:rPr lang="en-GB" sz="1600" dirty="0"/>
            </a:br>
            <a:r>
              <a:rPr lang="en-GB" sz="1600" dirty="0"/>
              <a:t/>
            </a:r>
            <a:br>
              <a:rPr lang="en-GB" sz="1600" dirty="0"/>
            </a:br>
            <a:r>
              <a:rPr lang="en-GB" sz="1600" dirty="0"/>
              <a:t> </a:t>
            </a:r>
            <a:br>
              <a:rPr lang="en-GB" sz="1600" dirty="0"/>
            </a:br>
            <a:r>
              <a:rPr lang="en-GB" sz="1600" dirty="0"/>
              <a:t/>
            </a:r>
            <a:br>
              <a:rPr lang="en-GB" sz="1600" dirty="0"/>
            </a:br>
            <a:r>
              <a:rPr lang="en-GB" sz="1600" b="1" dirty="0"/>
              <a:t/>
            </a:r>
            <a:br>
              <a:rPr lang="en-GB" sz="1600" b="1" dirty="0"/>
            </a:br>
            <a:r>
              <a:rPr lang="en-GB" sz="1600" dirty="0"/>
              <a:t/>
            </a:r>
            <a:br>
              <a:rPr lang="en-GB" sz="1600" dirty="0"/>
            </a:br>
            <a:endParaRPr lang="en-GB" sz="16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04062" y="3524878"/>
            <a:ext cx="3168352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 smtClean="0"/>
              <a:t>The eruption of Pompeii</a:t>
            </a:r>
            <a:endParaRPr lang="en-GB" dirty="0"/>
          </a:p>
        </p:txBody>
      </p:sp>
      <p:pic>
        <p:nvPicPr>
          <p:cNvPr id="3074" name="Picture 2" descr="New research indicates that Alfred the Great probably wasn't that grea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673" y="1093245"/>
            <a:ext cx="2039076" cy="2718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4236464" y="3524878"/>
            <a:ext cx="1831591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 smtClean="0"/>
              <a:t>Alfred the Great</a:t>
            </a:r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1578908" y="6347024"/>
            <a:ext cx="2457624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 smtClean="0"/>
              <a:t>Battle of Hastings</a:t>
            </a:r>
            <a:endParaRPr lang="en-GB" dirty="0"/>
          </a:p>
        </p:txBody>
      </p:sp>
      <p:pic>
        <p:nvPicPr>
          <p:cNvPr id="3078" name="Picture 6" descr="What Happened at the Battle of Hastings | English Herita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92" y="4033989"/>
            <a:ext cx="5219056" cy="2218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urstwic: What Happened to the Vikings?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050107"/>
            <a:ext cx="2664296" cy="2206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6171798" y="6358562"/>
            <a:ext cx="191209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 smtClean="0"/>
              <a:t>Viking invasions</a:t>
            </a:r>
            <a:endParaRPr lang="en-GB" dirty="0"/>
          </a:p>
        </p:txBody>
      </p:sp>
      <p:pic>
        <p:nvPicPr>
          <p:cNvPr id="3084" name="Picture 12" descr="William the Conqueror Timeline - History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2440" y="1093245"/>
            <a:ext cx="1926078" cy="2712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6282951" y="3524878"/>
            <a:ext cx="256156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 smtClean="0"/>
              <a:t>William the Conqueror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1372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20000"/>
                <a:lumOff val="80000"/>
              </a:schemeClr>
            </a:gs>
            <a:gs pos="97000">
              <a:schemeClr val="bg1"/>
            </a:gs>
            <a:gs pos="10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19429" y="175616"/>
            <a:ext cx="8793167" cy="462328"/>
          </a:xfrm>
          <a:prstGeom prst="rect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97000">
                <a:schemeClr val="bg1"/>
              </a:gs>
              <a:gs pos="100000">
                <a:schemeClr val="bg1"/>
              </a:gs>
            </a:gsLst>
            <a:lin ang="0" scaled="1"/>
          </a:gra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7997" y="260648"/>
            <a:ext cx="8804599" cy="432048"/>
          </a:xfrm>
        </p:spPr>
        <p:txBody>
          <a:bodyPr anchor="t">
            <a:noAutofit/>
          </a:bodyPr>
          <a:lstStyle/>
          <a:p>
            <a:pPr algn="l"/>
            <a:r>
              <a:rPr lang="en-US" sz="1600" b="1" dirty="0" smtClean="0">
                <a:solidFill>
                  <a:srgbClr val="FF0000"/>
                </a:solidFill>
              </a:rPr>
              <a:t>Thinking point: </a:t>
            </a:r>
            <a:r>
              <a:rPr lang="en-GB" sz="1600" b="1" dirty="0" smtClean="0"/>
              <a:t>Your history teacher could have taught you about….</a:t>
            </a:r>
            <a:r>
              <a:rPr lang="en-GB" sz="1600" dirty="0"/>
              <a:t/>
            </a:r>
            <a:br>
              <a:rPr lang="en-GB" sz="1600" dirty="0"/>
            </a:br>
            <a:r>
              <a:rPr lang="en-GB" sz="1600" dirty="0"/>
              <a:t/>
            </a:r>
            <a:br>
              <a:rPr lang="en-GB" sz="1600" dirty="0"/>
            </a:br>
            <a:r>
              <a:rPr lang="en-GB" sz="1600" dirty="0"/>
              <a:t/>
            </a:r>
            <a:br>
              <a:rPr lang="en-GB" sz="1600" dirty="0"/>
            </a:br>
            <a:r>
              <a:rPr lang="en-GB" sz="1600" dirty="0"/>
              <a:t/>
            </a:r>
            <a:br>
              <a:rPr lang="en-GB" sz="1600" dirty="0"/>
            </a:br>
            <a:r>
              <a:rPr lang="en-GB" sz="1600" dirty="0"/>
              <a:t/>
            </a:r>
            <a:br>
              <a:rPr lang="en-GB" sz="1600" dirty="0"/>
            </a:br>
            <a:r>
              <a:rPr lang="en-GB" sz="1600" dirty="0" smtClean="0"/>
              <a:t/>
            </a:r>
            <a:br>
              <a:rPr lang="en-GB" sz="1600" dirty="0" smtClean="0"/>
            </a:br>
            <a:r>
              <a:rPr lang="en-GB" sz="1600" dirty="0"/>
              <a:t/>
            </a:r>
            <a:br>
              <a:rPr lang="en-GB" sz="1600" dirty="0"/>
            </a:br>
            <a:r>
              <a:rPr lang="en-GB" sz="1600" dirty="0"/>
              <a:t/>
            </a:r>
            <a:br>
              <a:rPr lang="en-GB" sz="1600" dirty="0"/>
            </a:br>
            <a:r>
              <a:rPr lang="en-GB" sz="1600" dirty="0"/>
              <a:t/>
            </a:r>
            <a:br>
              <a:rPr lang="en-GB" sz="1600" dirty="0"/>
            </a:br>
            <a:r>
              <a:rPr lang="en-GB" sz="1600" dirty="0"/>
              <a:t/>
            </a:r>
            <a:br>
              <a:rPr lang="en-GB" sz="1600" dirty="0"/>
            </a:br>
            <a:r>
              <a:rPr lang="en-GB" sz="1600" dirty="0"/>
              <a:t/>
            </a:r>
            <a:br>
              <a:rPr lang="en-GB" sz="1600" dirty="0"/>
            </a:br>
            <a:r>
              <a:rPr lang="en-GB" sz="1600" dirty="0"/>
              <a:t/>
            </a:r>
            <a:br>
              <a:rPr lang="en-GB" sz="1600" dirty="0"/>
            </a:br>
            <a:r>
              <a:rPr lang="en-GB" sz="1600" dirty="0"/>
              <a:t> </a:t>
            </a:r>
            <a:br>
              <a:rPr lang="en-GB" sz="1600" dirty="0"/>
            </a:br>
            <a:r>
              <a:rPr lang="en-GB" sz="1600" dirty="0"/>
              <a:t/>
            </a:r>
            <a:br>
              <a:rPr lang="en-GB" sz="1600" dirty="0"/>
            </a:br>
            <a:r>
              <a:rPr lang="en-GB" sz="1600" b="1" dirty="0"/>
              <a:t/>
            </a:r>
            <a:br>
              <a:rPr lang="en-GB" sz="1600" b="1" dirty="0"/>
            </a:br>
            <a:r>
              <a:rPr lang="en-GB" sz="1600" dirty="0"/>
              <a:t/>
            </a:r>
            <a:br>
              <a:rPr lang="en-GB" sz="1600" dirty="0"/>
            </a:br>
            <a:endParaRPr lang="en-GB" sz="1600" b="1" dirty="0"/>
          </a:p>
        </p:txBody>
      </p:sp>
      <p:pic>
        <p:nvPicPr>
          <p:cNvPr id="4098" name="Picture 2" descr="Charlemagne - Biography, Significance &amp; Death - HISTO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4854" y="973429"/>
            <a:ext cx="5952671" cy="4538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90552" y="980728"/>
            <a:ext cx="2779827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 smtClean="0"/>
              <a:t>Charlemagne</a:t>
            </a:r>
          </a:p>
          <a:p>
            <a:endParaRPr lang="en-GB" dirty="0"/>
          </a:p>
          <a:p>
            <a:r>
              <a:rPr lang="en-GB" dirty="0"/>
              <a:t>Charlemagne </a:t>
            </a:r>
            <a:r>
              <a:rPr lang="en-GB" dirty="0" smtClean="0"/>
              <a:t>(</a:t>
            </a:r>
            <a:r>
              <a:rPr lang="en-GB" dirty="0"/>
              <a:t>2 April 748[4</a:t>
            </a:r>
            <a:r>
              <a:rPr lang="en-GB" dirty="0" smtClean="0"/>
              <a:t>] </a:t>
            </a:r>
            <a:r>
              <a:rPr lang="en-GB" dirty="0"/>
              <a:t>– 28 January </a:t>
            </a:r>
            <a:r>
              <a:rPr lang="en-GB" dirty="0" smtClean="0"/>
              <a:t>814) was </a:t>
            </a:r>
            <a:r>
              <a:rPr lang="en-GB" dirty="0"/>
              <a:t>the King of the Franks from 768, the King of the </a:t>
            </a:r>
            <a:r>
              <a:rPr lang="en-GB" dirty="0" err="1"/>
              <a:t>Lombards</a:t>
            </a:r>
            <a:r>
              <a:rPr lang="en-GB" dirty="0"/>
              <a:t> from 774, and the Emperor of the Romans from 800. During the Early Middle Ages, he united the majority of western and central </a:t>
            </a:r>
            <a:r>
              <a:rPr lang="en-GB" dirty="0" smtClean="0"/>
              <a:t>Europe.</a:t>
            </a:r>
          </a:p>
          <a:p>
            <a:endParaRPr lang="en-GB" dirty="0"/>
          </a:p>
        </p:txBody>
      </p:sp>
      <p:pic>
        <p:nvPicPr>
          <p:cNvPr id="4101" name="Picture 5" descr="A map of Charlemagne's empire. Charlemagne ruled 768 AD until his death in  814 AD | History, Map, Historical map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990264"/>
            <a:ext cx="5483374" cy="4500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86562" y="5555055"/>
            <a:ext cx="88169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/>
              <a:t>But we didn’t…. why</a:t>
            </a:r>
            <a:r>
              <a:rPr lang="en-GB" b="1" dirty="0" smtClean="0"/>
              <a:t>? </a:t>
            </a:r>
            <a:r>
              <a:rPr lang="en-GB" dirty="0" smtClean="0"/>
              <a:t>Because we decided that it was more important for you to understand Anglo-Saxon England so you could understand Medieval England better. </a:t>
            </a:r>
          </a:p>
          <a:p>
            <a:r>
              <a:rPr lang="en-GB" b="1" dirty="0" smtClean="0"/>
              <a:t>Were we right to do this? </a:t>
            </a:r>
            <a:r>
              <a:rPr lang="en-GB" dirty="0" smtClean="0"/>
              <a:t>A *huge* question and a big debate!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4873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20000"/>
                <a:lumOff val="80000"/>
              </a:schemeClr>
            </a:gs>
            <a:gs pos="97000">
              <a:schemeClr val="bg1"/>
            </a:gs>
            <a:gs pos="10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95623" y="230368"/>
            <a:ext cx="8793167" cy="462328"/>
          </a:xfrm>
          <a:prstGeom prst="rect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97000">
                <a:schemeClr val="bg1"/>
              </a:gs>
              <a:gs pos="100000">
                <a:schemeClr val="bg1"/>
              </a:gs>
            </a:gsLst>
            <a:lin ang="0" scaled="1"/>
          </a:gra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7997" y="260648"/>
            <a:ext cx="8804599" cy="432048"/>
          </a:xfrm>
        </p:spPr>
        <p:txBody>
          <a:bodyPr anchor="t">
            <a:noAutofit/>
          </a:bodyPr>
          <a:lstStyle/>
          <a:p>
            <a:pPr algn="l"/>
            <a:r>
              <a:rPr lang="en-US" sz="1600" b="1" dirty="0" smtClean="0">
                <a:solidFill>
                  <a:srgbClr val="FF0000"/>
                </a:solidFill>
              </a:rPr>
              <a:t>Thinking point: </a:t>
            </a:r>
            <a:r>
              <a:rPr lang="en-GB" sz="1600" b="1" dirty="0" smtClean="0"/>
              <a:t>Significance</a:t>
            </a:r>
            <a:r>
              <a:rPr lang="en-GB" sz="1600" dirty="0"/>
              <a:t/>
            </a:r>
            <a:br>
              <a:rPr lang="en-GB" sz="1600" dirty="0"/>
            </a:br>
            <a:r>
              <a:rPr lang="en-GB" sz="1600" dirty="0"/>
              <a:t/>
            </a:r>
            <a:br>
              <a:rPr lang="en-GB" sz="1600" dirty="0"/>
            </a:br>
            <a:r>
              <a:rPr lang="en-GB" sz="1600" dirty="0"/>
              <a:t/>
            </a:r>
            <a:br>
              <a:rPr lang="en-GB" sz="1600" dirty="0"/>
            </a:br>
            <a:r>
              <a:rPr lang="en-GB" sz="1600" dirty="0" smtClean="0"/>
              <a:t/>
            </a:r>
            <a:br>
              <a:rPr lang="en-GB" sz="1600" dirty="0" smtClean="0"/>
            </a:br>
            <a:r>
              <a:rPr lang="en-GB" sz="1600" dirty="0"/>
              <a:t/>
            </a:r>
            <a:br>
              <a:rPr lang="en-GB" sz="1600" dirty="0"/>
            </a:br>
            <a:r>
              <a:rPr lang="en-GB" sz="1600" dirty="0"/>
              <a:t/>
            </a:r>
            <a:br>
              <a:rPr lang="en-GB" sz="1600" dirty="0"/>
            </a:br>
            <a:r>
              <a:rPr lang="en-GB" sz="1600" dirty="0"/>
              <a:t/>
            </a:r>
            <a:br>
              <a:rPr lang="en-GB" sz="1600" dirty="0"/>
            </a:br>
            <a:r>
              <a:rPr lang="en-GB" sz="1600" dirty="0"/>
              <a:t/>
            </a:r>
            <a:br>
              <a:rPr lang="en-GB" sz="1600" dirty="0"/>
            </a:br>
            <a:r>
              <a:rPr lang="en-GB" sz="1600" dirty="0"/>
              <a:t/>
            </a:r>
            <a:br>
              <a:rPr lang="en-GB" sz="1600" dirty="0"/>
            </a:br>
            <a:r>
              <a:rPr lang="en-GB" sz="1600" dirty="0"/>
              <a:t/>
            </a:r>
            <a:br>
              <a:rPr lang="en-GB" sz="1600" dirty="0"/>
            </a:br>
            <a:r>
              <a:rPr lang="en-GB" sz="1600" dirty="0"/>
              <a:t> </a:t>
            </a:r>
            <a:br>
              <a:rPr lang="en-GB" sz="1600" dirty="0"/>
            </a:br>
            <a:r>
              <a:rPr lang="en-GB" sz="1600" dirty="0"/>
              <a:t/>
            </a:r>
            <a:br>
              <a:rPr lang="en-GB" sz="1600" dirty="0"/>
            </a:br>
            <a:r>
              <a:rPr lang="en-GB" sz="1600" b="1" dirty="0"/>
              <a:t/>
            </a:r>
            <a:br>
              <a:rPr lang="en-GB" sz="1600" b="1" dirty="0"/>
            </a:br>
            <a:r>
              <a:rPr lang="en-GB" sz="1600" dirty="0"/>
              <a:t/>
            </a:r>
            <a:br>
              <a:rPr lang="en-GB" sz="1600" dirty="0"/>
            </a:br>
            <a:endParaRPr lang="en-GB" sz="1600" b="1" dirty="0"/>
          </a:p>
        </p:txBody>
      </p:sp>
      <p:sp>
        <p:nvSpPr>
          <p:cNvPr id="5" name="Rectangle 4"/>
          <p:cNvSpPr/>
          <p:nvPr/>
        </p:nvSpPr>
        <p:spPr>
          <a:xfrm>
            <a:off x="207997" y="980728"/>
            <a:ext cx="5012075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There are so many events and people in history that it is </a:t>
            </a:r>
            <a:r>
              <a:rPr lang="en-GB" b="1" dirty="0" smtClean="0"/>
              <a:t>impossible</a:t>
            </a:r>
            <a:r>
              <a:rPr lang="en-GB" dirty="0" smtClean="0"/>
              <a:t> for us to tell you about them all. </a:t>
            </a:r>
          </a:p>
          <a:p>
            <a:endParaRPr lang="en-GB" dirty="0"/>
          </a:p>
          <a:p>
            <a:r>
              <a:rPr lang="en-GB" dirty="0" smtClean="0"/>
              <a:t>All your history teachers studied history for 3 years and we still only learnt a </a:t>
            </a:r>
            <a:r>
              <a:rPr lang="en-GB" b="1" dirty="0" smtClean="0"/>
              <a:t>tiny number </a:t>
            </a:r>
            <a:r>
              <a:rPr lang="en-GB" dirty="0" smtClean="0"/>
              <a:t>of the events and people from history.</a:t>
            </a:r>
          </a:p>
          <a:p>
            <a:endParaRPr lang="en-GB" dirty="0"/>
          </a:p>
          <a:p>
            <a:r>
              <a:rPr lang="en-GB" dirty="0" smtClean="0"/>
              <a:t>So why have some events and people become more talked about, more written about?... It’s because they’ve been seen as </a:t>
            </a:r>
            <a:r>
              <a:rPr lang="en-GB" b="1" u="sng" dirty="0" smtClean="0"/>
              <a:t>historically significant.</a:t>
            </a:r>
          </a:p>
          <a:p>
            <a:endParaRPr lang="en-GB" b="1" u="sng" dirty="0"/>
          </a:p>
          <a:p>
            <a:r>
              <a:rPr lang="en-GB" b="1" u="sng" dirty="0" smtClean="0"/>
              <a:t>We DO NOT have the right to judge events as historical significant or not</a:t>
            </a:r>
          </a:p>
          <a:p>
            <a:r>
              <a:rPr lang="en-GB" b="1" u="sng" dirty="0" smtClean="0"/>
              <a:t>BUT we need to think about why some events and people have been seen as significant and why others have been forgotten (or ‘silenced’)</a:t>
            </a:r>
            <a:endParaRPr lang="en-GB" b="1" u="sng" dirty="0"/>
          </a:p>
        </p:txBody>
      </p:sp>
      <p:pic>
        <p:nvPicPr>
          <p:cNvPr id="6147" name="Picture 3" descr="Silencing the Past 20th Anniversary Edition : Power and the Production of  History: Amazon.co.uk: Michel-Rolph Trouillot: Book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6206" y="1066671"/>
            <a:ext cx="3473608" cy="518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3187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20000"/>
                <a:lumOff val="80000"/>
              </a:schemeClr>
            </a:gs>
            <a:gs pos="97000">
              <a:schemeClr val="bg1"/>
            </a:gs>
            <a:gs pos="10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95623" y="230368"/>
            <a:ext cx="8793167" cy="462328"/>
          </a:xfrm>
          <a:prstGeom prst="rect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97000">
                <a:schemeClr val="bg1"/>
              </a:gs>
              <a:gs pos="100000">
                <a:schemeClr val="bg1"/>
              </a:gs>
            </a:gsLst>
            <a:lin ang="0" scaled="1"/>
          </a:gra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7997" y="260648"/>
            <a:ext cx="8804599" cy="432048"/>
          </a:xfrm>
        </p:spPr>
        <p:txBody>
          <a:bodyPr anchor="t">
            <a:noAutofit/>
          </a:bodyPr>
          <a:lstStyle/>
          <a:p>
            <a:pPr algn="l"/>
            <a:r>
              <a:rPr lang="en-US" sz="1600" b="1" dirty="0" smtClean="0">
                <a:solidFill>
                  <a:srgbClr val="FF0000"/>
                </a:solidFill>
              </a:rPr>
              <a:t>Input: </a:t>
            </a:r>
            <a:r>
              <a:rPr lang="en-GB" sz="1600" b="1" dirty="0" smtClean="0"/>
              <a:t>Significance</a:t>
            </a:r>
            <a:r>
              <a:rPr lang="en-GB" sz="1600" dirty="0"/>
              <a:t/>
            </a:r>
            <a:br>
              <a:rPr lang="en-GB" sz="1600" dirty="0"/>
            </a:br>
            <a:r>
              <a:rPr lang="en-GB" sz="1600" dirty="0"/>
              <a:t/>
            </a:r>
            <a:br>
              <a:rPr lang="en-GB" sz="1600" dirty="0"/>
            </a:br>
            <a:r>
              <a:rPr lang="en-GB" sz="1600" dirty="0"/>
              <a:t/>
            </a:r>
            <a:br>
              <a:rPr lang="en-GB" sz="1600" dirty="0"/>
            </a:br>
            <a:r>
              <a:rPr lang="en-GB" sz="1600" dirty="0" smtClean="0"/>
              <a:t/>
            </a:r>
            <a:br>
              <a:rPr lang="en-GB" sz="1600" dirty="0" smtClean="0"/>
            </a:br>
            <a:r>
              <a:rPr lang="en-GB" sz="1600" dirty="0"/>
              <a:t/>
            </a:r>
            <a:br>
              <a:rPr lang="en-GB" sz="1600" dirty="0"/>
            </a:br>
            <a:r>
              <a:rPr lang="en-GB" sz="1600" dirty="0"/>
              <a:t/>
            </a:r>
            <a:br>
              <a:rPr lang="en-GB" sz="1600" dirty="0"/>
            </a:br>
            <a:r>
              <a:rPr lang="en-GB" sz="1600" dirty="0"/>
              <a:t/>
            </a:r>
            <a:br>
              <a:rPr lang="en-GB" sz="1600" dirty="0"/>
            </a:br>
            <a:r>
              <a:rPr lang="en-GB" sz="1600" dirty="0"/>
              <a:t/>
            </a:r>
            <a:br>
              <a:rPr lang="en-GB" sz="1600" dirty="0"/>
            </a:br>
            <a:r>
              <a:rPr lang="en-GB" sz="1600" dirty="0"/>
              <a:t/>
            </a:r>
            <a:br>
              <a:rPr lang="en-GB" sz="1600" dirty="0"/>
            </a:br>
            <a:r>
              <a:rPr lang="en-GB" sz="1600" dirty="0"/>
              <a:t/>
            </a:r>
            <a:br>
              <a:rPr lang="en-GB" sz="1600" dirty="0"/>
            </a:br>
            <a:r>
              <a:rPr lang="en-GB" sz="1600" dirty="0"/>
              <a:t> </a:t>
            </a:r>
            <a:br>
              <a:rPr lang="en-GB" sz="1600" dirty="0"/>
            </a:br>
            <a:r>
              <a:rPr lang="en-GB" sz="1600" dirty="0"/>
              <a:t/>
            </a:r>
            <a:br>
              <a:rPr lang="en-GB" sz="1600" dirty="0"/>
            </a:br>
            <a:r>
              <a:rPr lang="en-GB" sz="1600" b="1" dirty="0"/>
              <a:t/>
            </a:r>
            <a:br>
              <a:rPr lang="en-GB" sz="1600" b="1" dirty="0"/>
            </a:br>
            <a:r>
              <a:rPr lang="en-GB" sz="1600" dirty="0"/>
              <a:t/>
            </a:r>
            <a:br>
              <a:rPr lang="en-GB" sz="1600" dirty="0"/>
            </a:br>
            <a:endParaRPr lang="en-GB" sz="1600" b="1" dirty="0"/>
          </a:p>
        </p:txBody>
      </p:sp>
      <p:sp>
        <p:nvSpPr>
          <p:cNvPr id="5" name="Rectangle 4"/>
          <p:cNvSpPr/>
          <p:nvPr/>
        </p:nvSpPr>
        <p:spPr>
          <a:xfrm>
            <a:off x="170918" y="846861"/>
            <a:ext cx="501207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In this enquiry, we are going to be focussing on one reason why historians have thought people from the past are significant. </a:t>
            </a:r>
          </a:p>
          <a:p>
            <a:endParaRPr lang="en-GB" b="1" u="sng" dirty="0" smtClean="0"/>
          </a:p>
          <a:p>
            <a:r>
              <a:rPr lang="en-GB" dirty="0" smtClean="0"/>
              <a:t>Sometimes studying an important person </a:t>
            </a:r>
            <a:r>
              <a:rPr lang="en-GB" b="1" u="sng" dirty="0" smtClean="0"/>
              <a:t>reveals </a:t>
            </a:r>
            <a:r>
              <a:rPr lang="en-GB" dirty="0" smtClean="0"/>
              <a:t>a lot about life in a period</a:t>
            </a:r>
            <a:r>
              <a:rPr lang="en-GB" b="1" u="sng" dirty="0" smtClean="0"/>
              <a:t>. The extraordinary can reveal lots about the ordinary! </a:t>
            </a:r>
            <a:r>
              <a:rPr lang="en-GB" dirty="0" smtClean="0"/>
              <a:t>This makes such people useful to historians. Through the study of an individual we can get a window into what power and authority meant to people in the 12</a:t>
            </a:r>
            <a:r>
              <a:rPr lang="en-GB" baseline="30000" dirty="0" smtClean="0"/>
              <a:t>th</a:t>
            </a:r>
            <a:r>
              <a:rPr lang="en-GB" dirty="0" smtClean="0"/>
              <a:t> century.</a:t>
            </a:r>
            <a:endParaRPr lang="en-GB" dirty="0"/>
          </a:p>
        </p:txBody>
      </p:sp>
      <p:pic>
        <p:nvPicPr>
          <p:cNvPr id="7" name="Picture 2" descr="11 Facts About Eleanor of Aquitaine | Mental Flos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698" y="869706"/>
            <a:ext cx="3837015" cy="2579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s://images-na.ssl-images-amazon.com/images/I/51a9PJBCRIL._SX346_BO1,204,203,200_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9698">
            <a:off x="3111419" y="4136014"/>
            <a:ext cx="1826378" cy="2618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Mrs Justice Cockerill | Courts and Tribunals Judiciar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160" y="4273596"/>
            <a:ext cx="2517685" cy="2231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5398013" y="3900340"/>
            <a:ext cx="345638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latin typeface="Amazon Ember"/>
              </a:rPr>
              <a:t>Eleanor of Aquitaine’s story has been written about so much it is really important for historians to work out </a:t>
            </a:r>
            <a:r>
              <a:rPr lang="en-GB" b="1" u="sng" dirty="0">
                <a:latin typeface="Amazon Ember"/>
              </a:rPr>
              <a:t>actually what happened </a:t>
            </a:r>
            <a:r>
              <a:rPr lang="en-GB" dirty="0">
                <a:latin typeface="Amazon Ember"/>
              </a:rPr>
              <a:t>during her reign so we can understand what </a:t>
            </a:r>
            <a:r>
              <a:rPr lang="en-GB" b="1" u="sng" dirty="0">
                <a:latin typeface="Amazon Ember"/>
              </a:rPr>
              <a:t>her story actually reveals</a:t>
            </a:r>
            <a:r>
              <a:rPr lang="en-GB" b="1" u="sng" dirty="0" smtClean="0">
                <a:latin typeface="Amazon Ember"/>
              </a:rPr>
              <a:t>. This is what Sara Cockerill has done in her latest book on Eleanor.</a:t>
            </a:r>
            <a:endParaRPr lang="en-GB" b="1" u="sng" dirty="0"/>
          </a:p>
        </p:txBody>
      </p:sp>
    </p:spTree>
    <p:extLst>
      <p:ext uri="{BB962C8B-B14F-4D97-AF65-F5344CB8AC3E}">
        <p14:creationId xmlns:p14="http://schemas.microsoft.com/office/powerpoint/2010/main" val="577110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tx2">
                <a:lumMod val="20000"/>
                <a:lumOff val="80000"/>
              </a:schemeClr>
            </a:gs>
            <a:gs pos="97000">
              <a:schemeClr val="bg1"/>
            </a:gs>
            <a:gs pos="100000">
              <a:schemeClr val="bg1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71770" y="232301"/>
            <a:ext cx="8620710" cy="2620633"/>
          </a:xfrm>
          <a:prstGeom prst="rect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97000">
                <a:schemeClr val="bg1"/>
              </a:gs>
              <a:gs pos="100000">
                <a:schemeClr val="bg1"/>
              </a:gs>
            </a:gsLst>
            <a:lin ang="0" scaled="1"/>
          </a:gra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1770" y="314849"/>
            <a:ext cx="8751475" cy="1967974"/>
          </a:xfrm>
        </p:spPr>
        <p:txBody>
          <a:bodyPr anchor="t">
            <a:noAutofit/>
          </a:bodyPr>
          <a:lstStyle/>
          <a:p>
            <a:pPr lvl="0">
              <a:spcBef>
                <a:spcPts val="0"/>
              </a:spcBef>
              <a:defRPr/>
            </a:pPr>
            <a:r>
              <a:rPr lang="en-GB" sz="1600" b="1" kern="0" dirty="0" smtClean="0"/>
              <a:t>Today, we are going to start our next enquiry!</a:t>
            </a:r>
            <a:br>
              <a:rPr lang="en-GB" sz="1600" b="1" kern="0" dirty="0" smtClean="0"/>
            </a:br>
            <a:r>
              <a:rPr lang="en-GB" sz="1600" b="1" kern="0" dirty="0" smtClean="0">
                <a:solidFill>
                  <a:srgbClr val="FF0000"/>
                </a:solidFill>
              </a:rPr>
              <a:t/>
            </a:r>
            <a:br>
              <a:rPr lang="en-GB" sz="1600" b="1" kern="0" dirty="0" smtClean="0">
                <a:solidFill>
                  <a:srgbClr val="FF0000"/>
                </a:solidFill>
              </a:rPr>
            </a:br>
            <a:r>
              <a:rPr lang="en-GB" sz="1600" b="1" kern="0" dirty="0" smtClean="0">
                <a:solidFill>
                  <a:srgbClr val="FF0000"/>
                </a:solidFill>
              </a:rPr>
              <a:t>Please write down the title for that new enquiry in BIG BOLD LETTERS:</a:t>
            </a:r>
            <a:br>
              <a:rPr lang="en-GB" sz="1600" b="1" kern="0" dirty="0" smtClean="0">
                <a:solidFill>
                  <a:srgbClr val="FF0000"/>
                </a:solidFill>
              </a:rPr>
            </a:br>
            <a:r>
              <a:rPr lang="en-GB" sz="1600" b="1" kern="0" dirty="0" smtClean="0">
                <a:solidFill>
                  <a:srgbClr val="FF0000"/>
                </a:solidFill>
              </a:rPr>
              <a:t/>
            </a:r>
            <a:br>
              <a:rPr lang="en-GB" sz="1600" b="1" kern="0" dirty="0" smtClean="0">
                <a:solidFill>
                  <a:srgbClr val="FF0000"/>
                </a:solidFill>
              </a:rPr>
            </a:br>
            <a:r>
              <a:rPr lang="en-GB" sz="3200" b="1" dirty="0">
                <a:solidFill>
                  <a:prstClr val="black"/>
                </a:solidFill>
              </a:rPr>
              <a:t>EQ: </a:t>
            </a:r>
            <a:r>
              <a:rPr lang="en-GB" sz="3200" b="1" dirty="0" smtClean="0">
                <a:solidFill>
                  <a:prstClr val="black"/>
                </a:solidFill>
              </a:rPr>
              <a:t>What can the story of Eleanor of Aquitaine reveal about high Middle Ages?</a:t>
            </a:r>
            <a:endParaRPr lang="en-GB" sz="3200" dirty="0">
              <a:solidFill>
                <a:prstClr val="black"/>
              </a:solidFill>
            </a:endParaRPr>
          </a:p>
        </p:txBody>
      </p:sp>
      <p:pic>
        <p:nvPicPr>
          <p:cNvPr id="1026" name="Picture 2" descr="11 Facts About Eleanor of Aquitaine | Mental Flos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457" y="2940485"/>
            <a:ext cx="5505566" cy="3701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he Real Eleanor Of Aquitaine: 5 Myths About The Medieval Queen -  HistoryExtr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523105"/>
            <a:ext cx="3461393" cy="2587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7175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4524</TotalTime>
  <Words>518</Words>
  <Application>Microsoft Office PowerPoint</Application>
  <PresentationFormat>On-screen Show (4:3)</PresentationFormat>
  <Paragraphs>28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Amazon Ember</vt:lpstr>
      <vt:lpstr>Arial</vt:lpstr>
      <vt:lpstr>Calibri</vt:lpstr>
      <vt:lpstr>Office Theme</vt:lpstr>
      <vt:lpstr>Thinking point: Why have these events/ individuals ended up being written about by historians, in your school curriculum and on television shows? Why do we talk about them?                  </vt:lpstr>
      <vt:lpstr>Thinking point: Your history teacher could have taught you about….                 </vt:lpstr>
      <vt:lpstr>Thinking point: Significance               </vt:lpstr>
      <vt:lpstr>Input: Significance               </vt:lpstr>
      <vt:lpstr>Today, we are going to start our next enquiry!  Please write down the title for that new enquiry in BIG BOLD LETTERS:  EQ: What can the story of Eleanor of Aquitaine reveal about high Middle Ages?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LO: Britain in 1914</dc:title>
  <dc:creator>Thom Leat</dc:creator>
  <cp:lastModifiedBy>Jackson, Miss S</cp:lastModifiedBy>
  <cp:revision>240</cp:revision>
  <dcterms:created xsi:type="dcterms:W3CDTF">2015-06-16T13:17:14Z</dcterms:created>
  <dcterms:modified xsi:type="dcterms:W3CDTF">2021-04-11T17:54:19Z</dcterms:modified>
</cp:coreProperties>
</file>